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1" r:id="rId75"/>
    <p:sldId id="330"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B3784F-079A-49DD-9C5C-09DAB7B1C446}" type="datetimeFigureOut">
              <a:rPr lang="en-US" smtClean="0"/>
              <a:pPr/>
              <a:t>23-07-2019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92B9CA-FEBD-4636-9F7A-7BDDD1291D8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Tinea</a:t>
            </a:r>
            <a:r>
              <a:rPr lang="en-US" dirty="0" smtClean="0"/>
              <a:t> </a:t>
            </a:r>
            <a:r>
              <a:rPr lang="en-US" dirty="0" err="1" smtClean="0"/>
              <a:t>cruris</a:t>
            </a:r>
            <a:r>
              <a:rPr lang="en-US" dirty="0" smtClean="0"/>
              <a:t> de novo ( before applying any cream)</a:t>
            </a:r>
            <a:endParaRPr lang="en-US" dirty="0"/>
          </a:p>
        </p:txBody>
      </p:sp>
      <p:sp>
        <p:nvSpPr>
          <p:cNvPr id="4" name="Slide Number Placeholder 3"/>
          <p:cNvSpPr>
            <a:spLocks noGrp="1"/>
          </p:cNvSpPr>
          <p:nvPr>
            <p:ph type="sldNum" sz="quarter" idx="10"/>
          </p:nvPr>
        </p:nvSpPr>
        <p:spPr/>
        <p:txBody>
          <a:bodyPr/>
          <a:lstStyle/>
          <a:p>
            <a:fld id="{B616810C-A115-42B6-B436-8163BD2B2FC2}"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t>
            </a:r>
            <a:r>
              <a:rPr lang="en-US" sz="1200" dirty="0" smtClean="0"/>
              <a:t>xcessive facial hair growth  due to application of steroid cream for fairness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616810C-A115-42B6-B436-8163BD2B2FC2}" type="slidenum">
              <a:rPr lang="en-US" smtClean="0"/>
              <a:pPr/>
              <a:t>43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3">
                    <a:lumMod val="40000"/>
                    <a:lumOff val="60000"/>
                  </a:schemeClr>
                </a:solidFill>
              </a:rPr>
              <a:t>Severe </a:t>
            </a:r>
            <a:r>
              <a:rPr lang="en-US" dirty="0" err="1" smtClean="0">
                <a:solidFill>
                  <a:schemeClr val="accent3">
                    <a:lumMod val="40000"/>
                    <a:lumOff val="60000"/>
                  </a:schemeClr>
                </a:solidFill>
              </a:rPr>
              <a:t>nodulocystic</a:t>
            </a:r>
            <a:r>
              <a:rPr lang="en-US" dirty="0" smtClean="0">
                <a:solidFill>
                  <a:schemeClr val="accent3">
                    <a:lumMod val="40000"/>
                    <a:lumOff val="60000"/>
                  </a:schemeClr>
                </a:solidFill>
              </a:rPr>
              <a:t> acne on face due</a:t>
            </a:r>
            <a:r>
              <a:rPr lang="en-US" baseline="0" dirty="0" smtClean="0">
                <a:solidFill>
                  <a:schemeClr val="accent3">
                    <a:lumMod val="40000"/>
                    <a:lumOff val="60000"/>
                  </a:schemeClr>
                </a:solidFill>
              </a:rPr>
              <a:t> to  topical steroid abuse</a:t>
            </a:r>
            <a:endParaRPr lang="en-US" dirty="0" smtClean="0">
              <a:solidFill>
                <a:schemeClr val="accent3">
                  <a:lumMod val="40000"/>
                  <a:lumOff val="60000"/>
                </a:schemeClr>
              </a:solidFill>
            </a:endParaRPr>
          </a:p>
          <a:p>
            <a:endParaRPr lang="en-US" dirty="0"/>
          </a:p>
        </p:txBody>
      </p:sp>
      <p:sp>
        <p:nvSpPr>
          <p:cNvPr id="4" name="Slide Number Placeholder 3"/>
          <p:cNvSpPr>
            <a:spLocks noGrp="1"/>
          </p:cNvSpPr>
          <p:nvPr>
            <p:ph type="sldNum" sz="quarter" idx="10"/>
          </p:nvPr>
        </p:nvSpPr>
        <p:spPr/>
        <p:txBody>
          <a:bodyPr/>
          <a:lstStyle/>
          <a:p>
            <a:fld id="{B616810C-A115-42B6-B436-8163BD2B2FC2}" type="slidenum">
              <a:rPr lang="en-US" smtClean="0"/>
              <a:pPr/>
              <a:t>49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Ill defined plaque on left cheek near eye due to </a:t>
            </a:r>
            <a:r>
              <a:rPr lang="en-US" dirty="0" err="1" smtClean="0"/>
              <a:t>clobetasol</a:t>
            </a:r>
            <a:r>
              <a:rPr lang="en-US" dirty="0" smtClean="0"/>
              <a:t> containing combination cream. </a:t>
            </a:r>
            <a:r>
              <a:rPr lang="en-US" dirty="0" err="1" smtClean="0"/>
              <a:t>Tinea</a:t>
            </a:r>
            <a:r>
              <a:rPr lang="en-US" dirty="0" smtClean="0"/>
              <a:t> </a:t>
            </a:r>
            <a:r>
              <a:rPr lang="en-US" dirty="0" err="1" smtClean="0"/>
              <a:t>Facii</a:t>
            </a:r>
            <a:r>
              <a:rPr lang="en-US" dirty="0" smtClean="0"/>
              <a:t> (Ringworm Infection)</a:t>
            </a:r>
            <a:endParaRPr lang="en-US" dirty="0"/>
          </a:p>
        </p:txBody>
      </p:sp>
      <p:sp>
        <p:nvSpPr>
          <p:cNvPr id="4" name="Slide Number Placeholder 3"/>
          <p:cNvSpPr>
            <a:spLocks noGrp="1"/>
          </p:cNvSpPr>
          <p:nvPr>
            <p:ph type="sldNum" sz="quarter" idx="10"/>
          </p:nvPr>
        </p:nvSpPr>
        <p:spPr/>
        <p:txBody>
          <a:bodyPr/>
          <a:lstStyle/>
          <a:p>
            <a:fld id="{B616810C-A115-42B6-B436-8163BD2B2FC2}" type="slidenum">
              <a:rPr lang="en-US" smtClean="0"/>
              <a:pPr/>
              <a:t>57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Steroid modified </a:t>
            </a:r>
            <a:r>
              <a:rPr lang="en-US" dirty="0" err="1" smtClean="0"/>
              <a:t>Tinea</a:t>
            </a:r>
            <a:r>
              <a:rPr lang="en-US" dirty="0" smtClean="0"/>
              <a:t> </a:t>
            </a:r>
            <a:r>
              <a:rPr lang="en-US" dirty="0" err="1" smtClean="0"/>
              <a:t>corporis</a:t>
            </a:r>
            <a:r>
              <a:rPr lang="en-US" dirty="0" smtClean="0"/>
              <a:t> ( Ring worm-Fungal Infection). Ill defined itchy plaque, broken arcs, activity even in the center.</a:t>
            </a:r>
            <a:endParaRPr lang="en-US" dirty="0"/>
          </a:p>
        </p:txBody>
      </p:sp>
      <p:sp>
        <p:nvSpPr>
          <p:cNvPr id="4" name="Slide Number Placeholder 3"/>
          <p:cNvSpPr>
            <a:spLocks noGrp="1"/>
          </p:cNvSpPr>
          <p:nvPr>
            <p:ph type="sldNum" sz="quarter" idx="10"/>
          </p:nvPr>
        </p:nvSpPr>
        <p:spPr/>
        <p:txBody>
          <a:bodyPr/>
          <a:lstStyle/>
          <a:p>
            <a:fld id="{B616810C-A115-42B6-B436-8163BD2B2FC2}" type="slidenum">
              <a:rPr lang="en-US" smtClean="0"/>
              <a:pPr/>
              <a:t>58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7 Classes of Topical Steroids according to Potencies</a:t>
            </a:r>
          </a:p>
          <a:p>
            <a:endParaRPr lang="en-US" dirty="0"/>
          </a:p>
        </p:txBody>
      </p:sp>
      <p:sp>
        <p:nvSpPr>
          <p:cNvPr id="4" name="Slide Number Placeholder 3"/>
          <p:cNvSpPr>
            <a:spLocks noGrp="1"/>
          </p:cNvSpPr>
          <p:nvPr>
            <p:ph type="sldNum" sz="quarter" idx="10"/>
          </p:nvPr>
        </p:nvSpPr>
        <p:spPr/>
        <p:txBody>
          <a:bodyPr/>
          <a:lstStyle/>
          <a:p>
            <a:fld id="{B616810C-A115-42B6-B436-8163BD2B2FC2}" type="slidenum">
              <a:rPr lang="en-US" smtClean="0"/>
              <a:pPr/>
              <a:t>62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ITATSA is initiative</a:t>
            </a:r>
            <a:r>
              <a:rPr lang="en-US" baseline="0" dirty="0" smtClean="0"/>
              <a:t> of IADVL against topical steroid abuse</a:t>
            </a:r>
            <a:endParaRPr lang="en-US" dirty="0"/>
          </a:p>
        </p:txBody>
      </p:sp>
      <p:sp>
        <p:nvSpPr>
          <p:cNvPr id="4" name="Slide Number Placeholder 3"/>
          <p:cNvSpPr>
            <a:spLocks noGrp="1"/>
          </p:cNvSpPr>
          <p:nvPr>
            <p:ph type="sldNum" sz="quarter" idx="10"/>
          </p:nvPr>
        </p:nvSpPr>
        <p:spPr/>
        <p:txBody>
          <a:bodyPr/>
          <a:lstStyle/>
          <a:p>
            <a:fld id="{B616810C-A115-42B6-B436-8163BD2B2FC2}" type="slidenum">
              <a:rPr lang="en-US" smtClean="0"/>
              <a:pPr/>
              <a:t>67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Tinea</a:t>
            </a:r>
            <a:r>
              <a:rPr lang="en-US" dirty="0" smtClean="0"/>
              <a:t> </a:t>
            </a:r>
            <a:r>
              <a:rPr lang="en-US" dirty="0" err="1" smtClean="0"/>
              <a:t>cruris</a:t>
            </a:r>
            <a:r>
              <a:rPr lang="en-US" dirty="0" smtClean="0"/>
              <a:t> de novo ( before applying any cream)</a:t>
            </a:r>
          </a:p>
          <a:p>
            <a:endParaRPr lang="en-US" dirty="0"/>
          </a:p>
        </p:txBody>
      </p:sp>
      <p:sp>
        <p:nvSpPr>
          <p:cNvPr id="4" name="Slide Number Placeholder 3"/>
          <p:cNvSpPr>
            <a:spLocks noGrp="1"/>
          </p:cNvSpPr>
          <p:nvPr>
            <p:ph type="sldNum" sz="quarter" idx="10"/>
          </p:nvPr>
        </p:nvSpPr>
        <p:spPr/>
        <p:txBody>
          <a:bodyPr/>
          <a:lstStyle/>
          <a:p>
            <a:fld id="{B616810C-A115-42B6-B436-8163BD2B2FC2}"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Tinea</a:t>
            </a:r>
            <a:r>
              <a:rPr lang="en-US" dirty="0" smtClean="0"/>
              <a:t> </a:t>
            </a:r>
            <a:r>
              <a:rPr lang="en-US" dirty="0" err="1" smtClean="0"/>
              <a:t>cruris</a:t>
            </a:r>
            <a:r>
              <a:rPr lang="en-US" dirty="0" smtClean="0"/>
              <a:t> de novo ( before applying any cream)</a:t>
            </a:r>
          </a:p>
          <a:p>
            <a:endParaRPr lang="en-US" dirty="0"/>
          </a:p>
        </p:txBody>
      </p:sp>
      <p:sp>
        <p:nvSpPr>
          <p:cNvPr id="4" name="Slide Number Placeholder 3"/>
          <p:cNvSpPr>
            <a:spLocks noGrp="1"/>
          </p:cNvSpPr>
          <p:nvPr>
            <p:ph type="sldNum" sz="quarter" idx="10"/>
          </p:nvPr>
        </p:nvSpPr>
        <p:spPr/>
        <p:txBody>
          <a:bodyPr/>
          <a:lstStyle/>
          <a:p>
            <a:fld id="{B616810C-A115-42B6-B436-8163BD2B2FC2}"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Tinea</a:t>
            </a:r>
            <a:r>
              <a:rPr lang="en-US" dirty="0" smtClean="0"/>
              <a:t> </a:t>
            </a:r>
            <a:r>
              <a:rPr lang="en-US" dirty="0" err="1" smtClean="0"/>
              <a:t>cruris</a:t>
            </a:r>
            <a:r>
              <a:rPr lang="en-US" dirty="0" smtClean="0"/>
              <a:t> de novo ( before applying any cream)</a:t>
            </a:r>
          </a:p>
          <a:p>
            <a:endParaRPr lang="en-US" dirty="0"/>
          </a:p>
        </p:txBody>
      </p:sp>
      <p:sp>
        <p:nvSpPr>
          <p:cNvPr id="4" name="Slide Number Placeholder 3"/>
          <p:cNvSpPr>
            <a:spLocks noGrp="1"/>
          </p:cNvSpPr>
          <p:nvPr>
            <p:ph type="sldNum" sz="quarter" idx="10"/>
          </p:nvPr>
        </p:nvSpPr>
        <p:spPr/>
        <p:txBody>
          <a:bodyPr/>
          <a:lstStyle/>
          <a:p>
            <a:fld id="{B616810C-A115-42B6-B436-8163BD2B2FC2}"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Family physician is inclined to give three in one cream (Blanket Treatment) / or chemist gives</a:t>
            </a:r>
            <a:r>
              <a:rPr lang="en-US" baseline="0" dirty="0" smtClean="0"/>
              <a:t> it</a:t>
            </a:r>
            <a:endParaRPr lang="en-US" dirty="0"/>
          </a:p>
        </p:txBody>
      </p:sp>
      <p:sp>
        <p:nvSpPr>
          <p:cNvPr id="4" name="Slide Number Placeholder 3"/>
          <p:cNvSpPr>
            <a:spLocks noGrp="1"/>
          </p:cNvSpPr>
          <p:nvPr>
            <p:ph type="sldNum" sz="quarter" idx="10"/>
          </p:nvPr>
        </p:nvSpPr>
        <p:spPr/>
        <p:txBody>
          <a:bodyPr/>
          <a:lstStyle/>
          <a:p>
            <a:fld id="{B616810C-A115-42B6-B436-8163BD2B2FC2}"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Steroid modified </a:t>
            </a:r>
            <a:r>
              <a:rPr lang="en-US" dirty="0" err="1" smtClean="0"/>
              <a:t>Tinea</a:t>
            </a:r>
            <a:r>
              <a:rPr lang="en-US" dirty="0" smtClean="0"/>
              <a:t> </a:t>
            </a:r>
            <a:r>
              <a:rPr lang="en-US" dirty="0" err="1" smtClean="0"/>
              <a:t>cruris</a:t>
            </a:r>
            <a:r>
              <a:rPr lang="en-US" dirty="0" smtClean="0"/>
              <a:t> ( Ringworm –Fungal Infection). Ill defined itchy plaque, broken arcs, activity even in the center.</a:t>
            </a:r>
          </a:p>
          <a:p>
            <a:endParaRPr lang="en-US" dirty="0"/>
          </a:p>
        </p:txBody>
      </p:sp>
      <p:sp>
        <p:nvSpPr>
          <p:cNvPr id="4" name="Slide Number Placeholder 3"/>
          <p:cNvSpPr>
            <a:spLocks noGrp="1"/>
          </p:cNvSpPr>
          <p:nvPr>
            <p:ph type="sldNum" sz="quarter" idx="10"/>
          </p:nvPr>
        </p:nvSpPr>
        <p:spPr/>
        <p:txBody>
          <a:bodyPr/>
          <a:lstStyle/>
          <a:p>
            <a:fld id="{B616810C-A115-42B6-B436-8163BD2B2FC2}"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Steroid modified </a:t>
            </a:r>
            <a:r>
              <a:rPr lang="en-US" dirty="0" err="1" smtClean="0"/>
              <a:t>Tinea</a:t>
            </a:r>
            <a:r>
              <a:rPr lang="en-US" dirty="0" smtClean="0"/>
              <a:t> </a:t>
            </a:r>
            <a:r>
              <a:rPr lang="en-US" dirty="0" err="1" smtClean="0"/>
              <a:t>corporis</a:t>
            </a:r>
            <a:r>
              <a:rPr lang="en-US" dirty="0" smtClean="0"/>
              <a:t> ( Ring worm-Fungal Infection). Ill defined itchy plaque, broken arcs, activity even in the center.</a:t>
            </a:r>
            <a:endParaRPr lang="en-US" dirty="0"/>
          </a:p>
        </p:txBody>
      </p:sp>
      <p:sp>
        <p:nvSpPr>
          <p:cNvPr id="4" name="Slide Number Placeholder 3"/>
          <p:cNvSpPr>
            <a:spLocks noGrp="1"/>
          </p:cNvSpPr>
          <p:nvPr>
            <p:ph type="sldNum" sz="quarter" idx="10"/>
          </p:nvPr>
        </p:nvSpPr>
        <p:spPr/>
        <p:txBody>
          <a:bodyPr/>
          <a:lstStyle/>
          <a:p>
            <a:fld id="{B616810C-A115-42B6-B436-8163BD2B2FC2}"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Steroid modified </a:t>
            </a:r>
            <a:r>
              <a:rPr lang="en-US" dirty="0" err="1" smtClean="0"/>
              <a:t>Tinea</a:t>
            </a:r>
            <a:r>
              <a:rPr lang="en-US" dirty="0" smtClean="0"/>
              <a:t> </a:t>
            </a:r>
            <a:r>
              <a:rPr lang="en-US" dirty="0" err="1" smtClean="0"/>
              <a:t>Facii</a:t>
            </a:r>
            <a:r>
              <a:rPr lang="en-US" dirty="0" smtClean="0"/>
              <a:t> (</a:t>
            </a:r>
            <a:r>
              <a:rPr lang="en-US" baseline="0" dirty="0" smtClean="0"/>
              <a:t> Ringworm- Fungal Infection)</a:t>
            </a:r>
            <a:r>
              <a:rPr lang="en-US" dirty="0" smtClean="0"/>
              <a:t>. Ill defined itchy </a:t>
            </a:r>
            <a:r>
              <a:rPr lang="en-US" dirty="0" err="1" smtClean="0"/>
              <a:t>plaque,broken</a:t>
            </a:r>
            <a:r>
              <a:rPr lang="en-US" dirty="0" smtClean="0"/>
              <a:t> arcs, activity even in the center.</a:t>
            </a:r>
          </a:p>
          <a:p>
            <a:endParaRPr lang="en-US" dirty="0"/>
          </a:p>
        </p:txBody>
      </p:sp>
      <p:sp>
        <p:nvSpPr>
          <p:cNvPr id="4" name="Slide Number Placeholder 3"/>
          <p:cNvSpPr>
            <a:spLocks noGrp="1"/>
          </p:cNvSpPr>
          <p:nvPr>
            <p:ph type="sldNum" sz="quarter" idx="10"/>
          </p:nvPr>
        </p:nvSpPr>
        <p:spPr/>
        <p:txBody>
          <a:bodyPr/>
          <a:lstStyle/>
          <a:p>
            <a:fld id="{B616810C-A115-42B6-B436-8163BD2B2FC2}"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Persistent fixed  Facial </a:t>
            </a:r>
            <a:r>
              <a:rPr lang="en-US" sz="1200" dirty="0" err="1" smtClean="0"/>
              <a:t>Erythema</a:t>
            </a:r>
            <a:r>
              <a:rPr lang="en-US" sz="1200" dirty="0" smtClean="0"/>
              <a:t> secondary to application of steroid cream for fairness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616810C-A115-42B6-B436-8163BD2B2FC2}" type="slidenum">
              <a:rPr lang="en-US" smtClean="0"/>
              <a:pPr/>
              <a:t>41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174FE3-2B0D-4039-B1C3-0DB439017FB5}" type="datetimeFigureOut">
              <a:rPr lang="en-US" smtClean="0"/>
              <a:pPr/>
              <a:t>23-07-2019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2DDCB-D2B0-4063-977B-FE7083A8384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174FE3-2B0D-4039-B1C3-0DB439017FB5}" type="datetimeFigureOut">
              <a:rPr lang="en-US" smtClean="0"/>
              <a:pPr/>
              <a:t>23-07-2019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2DDCB-D2B0-4063-977B-FE7083A8384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174FE3-2B0D-4039-B1C3-0DB439017FB5}" type="datetimeFigureOut">
              <a:rPr lang="en-US" smtClean="0"/>
              <a:pPr/>
              <a:t>23-07-2019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2DDCB-D2B0-4063-977B-FE7083A8384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174FE3-2B0D-4039-B1C3-0DB439017FB5}" type="datetimeFigureOut">
              <a:rPr lang="en-US" smtClean="0"/>
              <a:pPr/>
              <a:t>23-07-2019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2DDCB-D2B0-4063-977B-FE7083A8384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174FE3-2B0D-4039-B1C3-0DB439017FB5}" type="datetimeFigureOut">
              <a:rPr lang="en-US" smtClean="0"/>
              <a:pPr/>
              <a:t>23-07-2019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2DDCB-D2B0-4063-977B-FE7083A8384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174FE3-2B0D-4039-B1C3-0DB439017FB5}" type="datetimeFigureOut">
              <a:rPr lang="en-US" smtClean="0"/>
              <a:pPr/>
              <a:t>23-07-2019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2DDCB-D2B0-4063-977B-FE7083A8384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174FE3-2B0D-4039-B1C3-0DB439017FB5}" type="datetimeFigureOut">
              <a:rPr lang="en-US" smtClean="0"/>
              <a:pPr/>
              <a:t>23-07-2019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52DDCB-D2B0-4063-977B-FE7083A8384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174FE3-2B0D-4039-B1C3-0DB439017FB5}" type="datetimeFigureOut">
              <a:rPr lang="en-US" smtClean="0"/>
              <a:pPr/>
              <a:t>23-07-2019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52DDCB-D2B0-4063-977B-FE7083A8384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174FE3-2B0D-4039-B1C3-0DB439017FB5}" type="datetimeFigureOut">
              <a:rPr lang="en-US" smtClean="0"/>
              <a:pPr/>
              <a:t>23-07-2019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52DDCB-D2B0-4063-977B-FE7083A8384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174FE3-2B0D-4039-B1C3-0DB439017FB5}" type="datetimeFigureOut">
              <a:rPr lang="en-US" smtClean="0"/>
              <a:pPr/>
              <a:t>23-07-2019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2DDCB-D2B0-4063-977B-FE7083A8384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174FE3-2B0D-4039-B1C3-0DB439017FB5}" type="datetimeFigureOut">
              <a:rPr lang="en-US" smtClean="0"/>
              <a:pPr/>
              <a:t>23-07-2019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2DDCB-D2B0-4063-977B-FE7083A8384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174FE3-2B0D-4039-B1C3-0DB439017FB5}" type="datetimeFigureOut">
              <a:rPr lang="en-US" smtClean="0"/>
              <a:pPr/>
              <a:t>23-07-2019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2DDCB-D2B0-4063-977B-FE7083A8384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5400" b="1" dirty="0" smtClean="0">
                <a:solidFill>
                  <a:srgbClr val="FF0000"/>
                </a:solidFill>
              </a:rPr>
              <a:t>Topical Steroid Abuse</a:t>
            </a:r>
            <a:br>
              <a:rPr lang="en-US" sz="5400" b="1" dirty="0" smtClean="0">
                <a:solidFill>
                  <a:srgbClr val="FF0000"/>
                </a:solidFill>
              </a:rPr>
            </a:br>
            <a:r>
              <a:rPr lang="en-US" sz="2400" b="1" dirty="0" smtClean="0">
                <a:solidFill>
                  <a:srgbClr val="00B050"/>
                </a:solidFill>
              </a:rPr>
              <a:t>A presentation for Family Physician by IADVL.</a:t>
            </a:r>
            <a:endParaRPr lang="en-US" sz="5400" b="1" dirty="0">
              <a:solidFill>
                <a:srgbClr val="00B050"/>
              </a:solidFill>
            </a:endParaRPr>
          </a:p>
        </p:txBody>
      </p:sp>
      <p:sp>
        <p:nvSpPr>
          <p:cNvPr id="3" name="Subtitle 2"/>
          <p:cNvSpPr>
            <a:spLocks noGrp="1"/>
          </p:cNvSpPr>
          <p:nvPr>
            <p:ph type="subTitle" idx="1"/>
          </p:nvPr>
        </p:nvSpPr>
        <p:spPr>
          <a:xfrm>
            <a:off x="1447800" y="4495800"/>
            <a:ext cx="6400800" cy="1752600"/>
          </a:xfrm>
        </p:spPr>
        <p:txBody>
          <a:bodyPr>
            <a:normAutofit/>
          </a:bodyPr>
          <a:lstStyle/>
          <a:p>
            <a:r>
              <a:rPr lang="en-US" sz="2800" b="1" dirty="0" smtClean="0">
                <a:solidFill>
                  <a:srgbClr val="0C466A"/>
                </a:solidFill>
              </a:rPr>
              <a:t>IADVL THEME FOR YEAR 2019- </a:t>
            </a:r>
          </a:p>
          <a:p>
            <a:r>
              <a:rPr lang="en-US" sz="2800" b="1" dirty="0" smtClean="0">
                <a:solidFill>
                  <a:schemeClr val="accent2">
                    <a:lumMod val="75000"/>
                  </a:schemeClr>
                </a:solidFill>
              </a:rPr>
              <a:t>“FIGHT TOPICAL STEROID MISUSE”</a:t>
            </a:r>
            <a:endParaRPr lang="en-US" sz="2800" b="1" dirty="0">
              <a:solidFill>
                <a:schemeClr val="accent2">
                  <a:lumMod val="75000"/>
                </a:schemeClr>
              </a:solidFill>
            </a:endParaRPr>
          </a:p>
        </p:txBody>
      </p:sp>
      <p:pic>
        <p:nvPicPr>
          <p:cNvPr id="1026" name="Picture 2" descr="D:\ITATSA 2\images.jpg"/>
          <p:cNvPicPr>
            <a:picLocks noChangeAspect="1" noChangeArrowheads="1"/>
          </p:cNvPicPr>
          <p:nvPr/>
        </p:nvPicPr>
        <p:blipFill>
          <a:blip r:embed="rId2"/>
          <a:srcRect/>
          <a:stretch>
            <a:fillRect/>
          </a:stretch>
        </p:blipFill>
        <p:spPr bwMode="auto">
          <a:xfrm>
            <a:off x="0" y="0"/>
            <a:ext cx="2114550" cy="2162175"/>
          </a:xfrm>
          <a:prstGeom prst="rect">
            <a:avLst/>
          </a:prstGeom>
          <a:noFill/>
        </p:spPr>
      </p:pic>
      <p:pic>
        <p:nvPicPr>
          <p:cNvPr id="1027" name="Picture 3" descr="D:\ITATSA 2\Screenshot_20190720-150408__01.jpg"/>
          <p:cNvPicPr>
            <a:picLocks noChangeAspect="1" noChangeArrowheads="1"/>
          </p:cNvPicPr>
          <p:nvPr/>
        </p:nvPicPr>
        <p:blipFill>
          <a:blip r:embed="rId3" cstate="print"/>
          <a:srcRect/>
          <a:stretch>
            <a:fillRect/>
          </a:stretch>
        </p:blipFill>
        <p:spPr bwMode="auto">
          <a:xfrm>
            <a:off x="6657974" y="0"/>
            <a:ext cx="2486026" cy="1924987"/>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762000"/>
            <a:ext cx="3733800" cy="523220"/>
          </a:xfrm>
          <a:prstGeom prst="rect">
            <a:avLst/>
          </a:prstGeom>
          <a:noFill/>
        </p:spPr>
        <p:txBody>
          <a:bodyPr wrap="square" rtlCol="0">
            <a:spAutoFit/>
          </a:bodyPr>
          <a:lstStyle/>
          <a:p>
            <a:r>
              <a:rPr lang="en-US" sz="2800" dirty="0" smtClean="0"/>
              <a:t>Patient applies cream</a:t>
            </a:r>
            <a:endParaRPr lang="en-US" sz="2800" dirty="0"/>
          </a:p>
        </p:txBody>
      </p:sp>
      <p:sp>
        <p:nvSpPr>
          <p:cNvPr id="4" name="TextBox 3"/>
          <p:cNvSpPr txBox="1"/>
          <p:nvPr/>
        </p:nvSpPr>
        <p:spPr>
          <a:xfrm>
            <a:off x="5105400" y="2819400"/>
            <a:ext cx="2514600" cy="523220"/>
          </a:xfrm>
          <a:prstGeom prst="rect">
            <a:avLst/>
          </a:prstGeom>
          <a:noFill/>
        </p:spPr>
        <p:txBody>
          <a:bodyPr wrap="square" rtlCol="0">
            <a:spAutoFit/>
          </a:bodyPr>
          <a:lstStyle/>
          <a:p>
            <a:r>
              <a:rPr lang="en-US" sz="2800" dirty="0" smtClean="0"/>
              <a:t>He feels better</a:t>
            </a:r>
            <a:endParaRPr lang="en-US" sz="2800" dirty="0"/>
          </a:p>
        </p:txBody>
      </p:sp>
      <p:sp>
        <p:nvSpPr>
          <p:cNvPr id="6" name="TextBox 5"/>
          <p:cNvSpPr txBox="1"/>
          <p:nvPr/>
        </p:nvSpPr>
        <p:spPr>
          <a:xfrm>
            <a:off x="2514600" y="4953000"/>
            <a:ext cx="3733800" cy="523220"/>
          </a:xfrm>
          <a:prstGeom prst="rect">
            <a:avLst/>
          </a:prstGeom>
          <a:noFill/>
        </p:spPr>
        <p:txBody>
          <a:bodyPr wrap="square" rtlCol="0">
            <a:spAutoFit/>
          </a:bodyPr>
          <a:lstStyle/>
          <a:p>
            <a:r>
              <a:rPr lang="en-US" sz="2800" dirty="0" smtClean="0"/>
              <a:t>He stops applying cream</a:t>
            </a:r>
            <a:endParaRPr lang="en-US" sz="2800" dirty="0"/>
          </a:p>
        </p:txBody>
      </p:sp>
      <p:sp>
        <p:nvSpPr>
          <p:cNvPr id="8" name="TextBox 7"/>
          <p:cNvSpPr txBox="1"/>
          <p:nvPr/>
        </p:nvSpPr>
        <p:spPr>
          <a:xfrm>
            <a:off x="533400" y="2743200"/>
            <a:ext cx="2133600" cy="523220"/>
          </a:xfrm>
          <a:prstGeom prst="rect">
            <a:avLst/>
          </a:prstGeom>
          <a:noFill/>
        </p:spPr>
        <p:txBody>
          <a:bodyPr wrap="square" rtlCol="0">
            <a:spAutoFit/>
          </a:bodyPr>
          <a:lstStyle/>
          <a:p>
            <a:pPr algn="ctr"/>
            <a:r>
              <a:rPr lang="en-US" sz="2800" dirty="0" smtClean="0"/>
              <a:t>Relapse</a:t>
            </a:r>
            <a:endParaRPr lang="en-US" sz="2800" dirty="0"/>
          </a:p>
        </p:txBody>
      </p:sp>
      <p:sp>
        <p:nvSpPr>
          <p:cNvPr id="10" name="TextBox 9"/>
          <p:cNvSpPr txBox="1"/>
          <p:nvPr/>
        </p:nvSpPr>
        <p:spPr>
          <a:xfrm>
            <a:off x="2667000" y="5181600"/>
            <a:ext cx="1905000" cy="381000"/>
          </a:xfrm>
          <a:prstGeom prst="rect">
            <a:avLst/>
          </a:prstGeom>
          <a:noFill/>
        </p:spPr>
        <p:txBody>
          <a:bodyPr wrap="square" rtlCol="0">
            <a:spAutoFit/>
          </a:bodyPr>
          <a:lstStyle/>
          <a:p>
            <a:endParaRPr lang="en-US" dirty="0"/>
          </a:p>
        </p:txBody>
      </p:sp>
      <p:sp>
        <p:nvSpPr>
          <p:cNvPr id="17" name="Down Arrow 16"/>
          <p:cNvSpPr/>
          <p:nvPr/>
        </p:nvSpPr>
        <p:spPr>
          <a:xfrm rot="19405244">
            <a:off x="5254036" y="1574026"/>
            <a:ext cx="495330" cy="9182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2102627">
            <a:off x="5062123" y="3825426"/>
            <a:ext cx="526138" cy="8682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8403852">
            <a:off x="2066215" y="3633704"/>
            <a:ext cx="533400" cy="924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13824340">
            <a:off x="1935057" y="1480986"/>
            <a:ext cx="51647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914400" y="5867400"/>
            <a:ext cx="7848600" cy="584775"/>
          </a:xfrm>
          <a:prstGeom prst="rect">
            <a:avLst/>
          </a:prstGeom>
          <a:noFill/>
        </p:spPr>
        <p:txBody>
          <a:bodyPr wrap="square" rtlCol="0">
            <a:spAutoFit/>
          </a:bodyPr>
          <a:lstStyle/>
          <a:p>
            <a:pPr algn="ctr"/>
            <a:r>
              <a:rPr lang="en-US" sz="3200" dirty="0" smtClean="0"/>
              <a:t>And the vicious cycle continues…</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linds(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blinds(horizontal)">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blinds(horizontal)">
                                      <p:cBhvr>
                                        <p:cTn id="40" dur="500"/>
                                        <p:tgtEl>
                                          <p:spTgt spid="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nodeType="clickEffect">
                                  <p:stCondLst>
                                    <p:cond delay="0"/>
                                  </p:stCondLst>
                                  <p:iterate type="lt">
                                    <p:tmPct val="50000"/>
                                  </p:iterate>
                                  <p:childTnLst>
                                    <p:set>
                                      <p:cBhvr>
                                        <p:cTn id="50" dur="1" fill="hold">
                                          <p:stCondLst>
                                            <p:cond delay="0"/>
                                          </p:stCondLst>
                                        </p:cTn>
                                        <p:tgtEl>
                                          <p:spTgt spid="21">
                                            <p:txEl>
                                              <p:pRg st="0" end="0"/>
                                            </p:txEl>
                                          </p:spTgt>
                                        </p:tgtEl>
                                        <p:attrNameLst>
                                          <p:attrName>style.visibility</p:attrName>
                                        </p:attrNameLst>
                                      </p:cBhvr>
                                      <p:to>
                                        <p:strVal val="visible"/>
                                      </p:to>
                                    </p:set>
                                    <p:anim calcmode="discrete" valueType="clr">
                                      <p:cBhvr override="childStyle">
                                        <p:cTn id="51" dur="80"/>
                                        <p:tgtEl>
                                          <p:spTgt spid="2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21">
                                            <p:txEl>
                                              <p:pRg st="0" end="0"/>
                                            </p:txEl>
                                          </p:spTgt>
                                        </p:tgtEl>
                                        <p:attrNameLst>
                                          <p:attrName>fillcolor</p:attrName>
                                        </p:attrNameLst>
                                      </p:cBhvr>
                                      <p:tavLst>
                                        <p:tav tm="0">
                                          <p:val>
                                            <p:clrVal>
                                              <a:schemeClr val="accent2"/>
                                            </p:clrVal>
                                          </p:val>
                                        </p:tav>
                                        <p:tav tm="50000">
                                          <p:val>
                                            <p:clrVal>
                                              <a:schemeClr val="hlink"/>
                                            </p:clrVal>
                                          </p:val>
                                        </p:tav>
                                      </p:tavLst>
                                    </p:anim>
                                    <p:set>
                                      <p:cBhvr>
                                        <p:cTn id="53" dur="80"/>
                                        <p:tgtEl>
                                          <p:spTgt spid="2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HOTO\photo\DERMATOPHYTOSIS\T.I\DSCN3652.JPG"/>
          <p:cNvPicPr>
            <a:picLocks noChangeAspect="1" noChangeArrowheads="1"/>
          </p:cNvPicPr>
          <p:nvPr/>
        </p:nvPicPr>
        <p:blipFill>
          <a:blip r:embed="rId3"/>
          <a:srcRect/>
          <a:stretch>
            <a:fillRect/>
          </a:stretch>
        </p:blipFill>
        <p:spPr bwMode="auto">
          <a:xfrm>
            <a:off x="0" y="-2327"/>
            <a:ext cx="9144000" cy="6860327"/>
          </a:xfrm>
          <a:prstGeom prst="rect">
            <a:avLst/>
          </a:prstGeom>
          <a:noFill/>
        </p:spPr>
      </p:pic>
      <p:sp>
        <p:nvSpPr>
          <p:cNvPr id="3" name="TextBox 2"/>
          <p:cNvSpPr txBox="1"/>
          <p:nvPr/>
        </p:nvSpPr>
        <p:spPr>
          <a:xfrm>
            <a:off x="685800" y="152400"/>
            <a:ext cx="8001000" cy="646331"/>
          </a:xfrm>
          <a:prstGeom prst="rect">
            <a:avLst/>
          </a:prstGeom>
          <a:noFill/>
        </p:spPr>
        <p:txBody>
          <a:bodyPr wrap="square" rtlCol="0">
            <a:spAutoFit/>
          </a:bodyPr>
          <a:lstStyle/>
          <a:p>
            <a:pPr algn="ctr"/>
            <a:r>
              <a:rPr lang="en-US" sz="3600" b="1" dirty="0" smtClean="0">
                <a:solidFill>
                  <a:schemeClr val="bg1"/>
                </a:solidFill>
              </a:rPr>
              <a:t>This is Topical Steroid modified </a:t>
            </a:r>
            <a:r>
              <a:rPr lang="en-US" sz="3600" b="1" dirty="0" err="1" smtClean="0">
                <a:solidFill>
                  <a:schemeClr val="bg1"/>
                </a:solidFill>
              </a:rPr>
              <a:t>Tinea</a:t>
            </a:r>
            <a:endParaRPr lang="en-US" sz="3600" b="1" dirty="0">
              <a:solidFill>
                <a:schemeClr val="bg1"/>
              </a:solidFill>
            </a:endParaRPr>
          </a:p>
        </p:txBody>
      </p:sp>
      <p:sp>
        <p:nvSpPr>
          <p:cNvPr id="4" name="TextBox 3"/>
          <p:cNvSpPr txBox="1"/>
          <p:nvPr/>
        </p:nvSpPr>
        <p:spPr>
          <a:xfrm>
            <a:off x="0" y="5638800"/>
            <a:ext cx="9144000" cy="523220"/>
          </a:xfrm>
          <a:prstGeom prst="rect">
            <a:avLst/>
          </a:prstGeom>
          <a:noFill/>
        </p:spPr>
        <p:txBody>
          <a:bodyPr wrap="square" rtlCol="0">
            <a:spAutoFit/>
          </a:bodyPr>
          <a:lstStyle/>
          <a:p>
            <a:r>
              <a:rPr lang="en-US" sz="2800" dirty="0" smtClean="0">
                <a:solidFill>
                  <a:schemeClr val="bg1"/>
                </a:solidFill>
              </a:rPr>
              <a:t>Multiple rings and arcs, </a:t>
            </a:r>
            <a:r>
              <a:rPr lang="en-US" sz="2800" dirty="0" err="1" smtClean="0">
                <a:solidFill>
                  <a:schemeClr val="bg1"/>
                </a:solidFill>
              </a:rPr>
              <a:t>pustular</a:t>
            </a:r>
            <a:r>
              <a:rPr lang="en-US" sz="2800" dirty="0" smtClean="0">
                <a:solidFill>
                  <a:schemeClr val="bg1"/>
                </a:solidFill>
              </a:rPr>
              <a:t> lesions, wide area involved</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PHOTO\photo\DERMATOPHYTOSIS\T.I\DSCN3027.JPG"/>
          <p:cNvPicPr>
            <a:picLocks noChangeAspect="1" noChangeArrowheads="1"/>
          </p:cNvPicPr>
          <p:nvPr/>
        </p:nvPicPr>
        <p:blipFill>
          <a:blip r:embed="rId3"/>
          <a:srcRect/>
          <a:stretch>
            <a:fillRect/>
          </a:stretch>
        </p:blipFill>
        <p:spPr bwMode="auto">
          <a:xfrm>
            <a:off x="0" y="-2327"/>
            <a:ext cx="9144000" cy="6860327"/>
          </a:xfrm>
          <a:prstGeom prst="rect">
            <a:avLst/>
          </a:prstGeom>
          <a:noFill/>
        </p:spPr>
      </p:pic>
      <p:sp>
        <p:nvSpPr>
          <p:cNvPr id="3" name="TextBox 2"/>
          <p:cNvSpPr txBox="1"/>
          <p:nvPr/>
        </p:nvSpPr>
        <p:spPr>
          <a:xfrm>
            <a:off x="2590800" y="457200"/>
            <a:ext cx="6553200" cy="1569660"/>
          </a:xfrm>
          <a:prstGeom prst="rect">
            <a:avLst/>
          </a:prstGeom>
          <a:noFill/>
        </p:spPr>
        <p:txBody>
          <a:bodyPr wrap="square" rtlCol="0">
            <a:spAutoFit/>
          </a:bodyPr>
          <a:lstStyle/>
          <a:p>
            <a:r>
              <a:rPr lang="en-US" sz="3600" b="1" dirty="0" smtClean="0">
                <a:solidFill>
                  <a:schemeClr val="bg1"/>
                </a:solidFill>
              </a:rPr>
              <a:t>This is </a:t>
            </a:r>
            <a:r>
              <a:rPr lang="en-US" sz="3600" b="1" dirty="0" err="1" smtClean="0">
                <a:solidFill>
                  <a:schemeClr val="bg1"/>
                </a:solidFill>
              </a:rPr>
              <a:t>Topocal</a:t>
            </a:r>
            <a:r>
              <a:rPr lang="en-US" sz="3600" b="1" dirty="0" smtClean="0">
                <a:solidFill>
                  <a:schemeClr val="bg1"/>
                </a:solidFill>
              </a:rPr>
              <a:t> Steroid modified </a:t>
            </a:r>
            <a:r>
              <a:rPr lang="en-US" sz="3600" b="1" dirty="0" err="1" smtClean="0">
                <a:solidFill>
                  <a:schemeClr val="bg1"/>
                </a:solidFill>
              </a:rPr>
              <a:t>Tinea</a:t>
            </a:r>
            <a:endParaRPr lang="en-US" sz="3600" b="1" dirty="0" smtClean="0">
              <a:solidFill>
                <a:schemeClr val="bg1"/>
              </a:solidFill>
            </a:endParaRPr>
          </a:p>
          <a:p>
            <a:endParaRPr lang="en-US" sz="2400" dirty="0"/>
          </a:p>
        </p:txBody>
      </p:sp>
      <p:sp>
        <p:nvSpPr>
          <p:cNvPr id="4" name="TextBox 3"/>
          <p:cNvSpPr txBox="1"/>
          <p:nvPr/>
        </p:nvSpPr>
        <p:spPr>
          <a:xfrm>
            <a:off x="0" y="6273225"/>
            <a:ext cx="8458200" cy="584775"/>
          </a:xfrm>
          <a:prstGeom prst="rect">
            <a:avLst/>
          </a:prstGeom>
          <a:noFill/>
        </p:spPr>
        <p:txBody>
          <a:bodyPr wrap="square" rtlCol="0">
            <a:spAutoFit/>
          </a:bodyPr>
          <a:lstStyle/>
          <a:p>
            <a:r>
              <a:rPr lang="en-US" sz="3200" b="1" dirty="0" smtClean="0">
                <a:solidFill>
                  <a:schemeClr val="bg1"/>
                </a:solidFill>
              </a:rPr>
              <a:t>Ill defined map, multiple arcs</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PHOTO\photo\DERMATOPHYTOSIS\T.I\DSCN3561.JPG"/>
          <p:cNvPicPr>
            <a:picLocks noChangeAspect="1" noChangeArrowheads="1"/>
          </p:cNvPicPr>
          <p:nvPr/>
        </p:nvPicPr>
        <p:blipFill>
          <a:blip r:embed="rId3"/>
          <a:srcRect/>
          <a:stretch>
            <a:fillRect/>
          </a:stretch>
        </p:blipFill>
        <p:spPr bwMode="auto">
          <a:xfrm>
            <a:off x="0" y="0"/>
            <a:ext cx="9144000" cy="6860327"/>
          </a:xfrm>
          <a:prstGeom prst="rect">
            <a:avLst/>
          </a:prstGeom>
          <a:noFill/>
        </p:spPr>
      </p:pic>
      <p:sp>
        <p:nvSpPr>
          <p:cNvPr id="3" name="TextBox 2"/>
          <p:cNvSpPr txBox="1"/>
          <p:nvPr/>
        </p:nvSpPr>
        <p:spPr>
          <a:xfrm>
            <a:off x="838200" y="5486400"/>
            <a:ext cx="7924800" cy="369332"/>
          </a:xfrm>
          <a:prstGeom prst="rect">
            <a:avLst/>
          </a:prstGeom>
          <a:noFill/>
        </p:spPr>
        <p:txBody>
          <a:bodyPr wrap="square" rtlCol="0">
            <a:spAutoFit/>
          </a:bodyPr>
          <a:lstStyle/>
          <a:p>
            <a:endParaRPr lang="en-US" dirty="0"/>
          </a:p>
        </p:txBody>
      </p:sp>
      <p:sp>
        <p:nvSpPr>
          <p:cNvPr id="4" name="TextBox 3"/>
          <p:cNvSpPr txBox="1"/>
          <p:nvPr/>
        </p:nvSpPr>
        <p:spPr>
          <a:xfrm>
            <a:off x="228600" y="5638800"/>
            <a:ext cx="7696200" cy="369332"/>
          </a:xfrm>
          <a:prstGeom prst="rect">
            <a:avLst/>
          </a:prstGeom>
          <a:noFill/>
        </p:spPr>
        <p:txBody>
          <a:bodyPr wrap="square" rtlCol="0">
            <a:spAutoFit/>
          </a:bodyPr>
          <a:lstStyle/>
          <a:p>
            <a:endParaRPr lang="en-US" dirty="0"/>
          </a:p>
        </p:txBody>
      </p:sp>
      <p:sp>
        <p:nvSpPr>
          <p:cNvPr id="5" name="TextBox 4"/>
          <p:cNvSpPr txBox="1"/>
          <p:nvPr/>
        </p:nvSpPr>
        <p:spPr>
          <a:xfrm>
            <a:off x="609600" y="0"/>
            <a:ext cx="7924800" cy="861774"/>
          </a:xfrm>
          <a:prstGeom prst="rect">
            <a:avLst/>
          </a:prstGeom>
          <a:noFill/>
        </p:spPr>
        <p:txBody>
          <a:bodyPr wrap="square" rtlCol="0">
            <a:spAutoFit/>
          </a:bodyPr>
          <a:lstStyle/>
          <a:p>
            <a:pPr algn="ctr"/>
            <a:r>
              <a:rPr lang="en-US" sz="3200" b="1" dirty="0" smtClean="0">
                <a:solidFill>
                  <a:schemeClr val="bg1"/>
                </a:solidFill>
              </a:rPr>
              <a:t>This is Topical Steroid modified </a:t>
            </a:r>
            <a:r>
              <a:rPr lang="en-US" sz="3200" b="1" dirty="0" err="1" smtClean="0">
                <a:solidFill>
                  <a:schemeClr val="bg1"/>
                </a:solidFill>
              </a:rPr>
              <a:t>Tinea</a:t>
            </a:r>
            <a:endParaRPr lang="en-US" sz="3200" b="1" dirty="0" smtClean="0">
              <a:solidFill>
                <a:schemeClr val="bg1"/>
              </a:solidFill>
            </a:endParaRPr>
          </a:p>
          <a:p>
            <a:endParaRPr lang="en-US" dirty="0"/>
          </a:p>
        </p:txBody>
      </p:sp>
      <p:sp>
        <p:nvSpPr>
          <p:cNvPr id="6" name="TextBox 5"/>
          <p:cNvSpPr txBox="1"/>
          <p:nvPr/>
        </p:nvSpPr>
        <p:spPr>
          <a:xfrm>
            <a:off x="0" y="6273225"/>
            <a:ext cx="8458200" cy="584775"/>
          </a:xfrm>
          <a:prstGeom prst="rect">
            <a:avLst/>
          </a:prstGeom>
          <a:noFill/>
        </p:spPr>
        <p:txBody>
          <a:bodyPr wrap="square" rtlCol="0">
            <a:spAutoFit/>
          </a:bodyPr>
          <a:lstStyle/>
          <a:p>
            <a:r>
              <a:rPr lang="en-US" sz="3200" b="1" dirty="0" smtClean="0">
                <a:solidFill>
                  <a:schemeClr val="bg1"/>
                </a:solidFill>
              </a:rPr>
              <a:t>Ill defined map, multiple arcs</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D:\PHOTO\photo\DERMATOPHYTOSIS\T.I\DSCN0242.JPG"/>
          <p:cNvPicPr>
            <a:picLocks noChangeAspect="1" noChangeArrowheads="1"/>
          </p:cNvPicPr>
          <p:nvPr/>
        </p:nvPicPr>
        <p:blipFill>
          <a:blip r:embed="rId2"/>
          <a:srcRect/>
          <a:stretch>
            <a:fillRect/>
          </a:stretch>
        </p:blipFill>
        <p:spPr bwMode="auto">
          <a:xfrm>
            <a:off x="0" y="0"/>
            <a:ext cx="9140898" cy="6858000"/>
          </a:xfrm>
          <a:prstGeom prst="rect">
            <a:avLst/>
          </a:prstGeom>
          <a:noFill/>
        </p:spPr>
      </p:pic>
      <p:sp>
        <p:nvSpPr>
          <p:cNvPr id="3" name="Rectangle 2"/>
          <p:cNvSpPr/>
          <p:nvPr/>
        </p:nvSpPr>
        <p:spPr>
          <a:xfrm>
            <a:off x="4267200" y="1828800"/>
            <a:ext cx="2362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38200" y="381000"/>
            <a:ext cx="7924800" cy="861774"/>
          </a:xfrm>
          <a:prstGeom prst="rect">
            <a:avLst/>
          </a:prstGeom>
          <a:noFill/>
        </p:spPr>
        <p:txBody>
          <a:bodyPr wrap="square" rtlCol="0">
            <a:spAutoFit/>
          </a:bodyPr>
          <a:lstStyle/>
          <a:p>
            <a:pPr algn="ctr"/>
            <a:r>
              <a:rPr lang="en-US" sz="3200" b="1" dirty="0" smtClean="0">
                <a:solidFill>
                  <a:schemeClr val="bg1"/>
                </a:solidFill>
              </a:rPr>
              <a:t>This is Topical Steroid modified </a:t>
            </a:r>
            <a:r>
              <a:rPr lang="en-US" sz="3200" b="1" dirty="0" err="1" smtClean="0">
                <a:solidFill>
                  <a:schemeClr val="bg1"/>
                </a:solidFill>
              </a:rPr>
              <a:t>Tinea</a:t>
            </a:r>
            <a:endParaRPr lang="en-US" sz="3200" b="1" dirty="0" smtClean="0">
              <a:solidFill>
                <a:schemeClr val="bg1"/>
              </a:solidFill>
            </a:endParaRPr>
          </a:p>
          <a:p>
            <a:endParaRPr lang="en-US" dirty="0"/>
          </a:p>
        </p:txBody>
      </p:sp>
      <p:sp>
        <p:nvSpPr>
          <p:cNvPr id="5" name="TextBox 4"/>
          <p:cNvSpPr txBox="1"/>
          <p:nvPr/>
        </p:nvSpPr>
        <p:spPr>
          <a:xfrm>
            <a:off x="990600" y="4572000"/>
            <a:ext cx="6858000" cy="369332"/>
          </a:xfrm>
          <a:prstGeom prst="rect">
            <a:avLst/>
          </a:prstGeom>
          <a:noFill/>
        </p:spPr>
        <p:txBody>
          <a:bodyPr wrap="square" rtlCol="0">
            <a:spAutoFit/>
          </a:bodyPr>
          <a:lstStyle/>
          <a:p>
            <a:r>
              <a:rPr lang="en-US" dirty="0" smtClean="0"/>
              <a:t>No </a:t>
            </a:r>
            <a:endParaRPr lang="en-US" dirty="0"/>
          </a:p>
        </p:txBody>
      </p:sp>
      <p:sp>
        <p:nvSpPr>
          <p:cNvPr id="6" name="TextBox 5"/>
          <p:cNvSpPr txBox="1"/>
          <p:nvPr/>
        </p:nvSpPr>
        <p:spPr>
          <a:xfrm>
            <a:off x="0" y="5257800"/>
            <a:ext cx="9144000" cy="461665"/>
          </a:xfrm>
          <a:prstGeom prst="rect">
            <a:avLst/>
          </a:prstGeom>
          <a:noFill/>
        </p:spPr>
        <p:txBody>
          <a:bodyPr wrap="square" rtlCol="0">
            <a:spAutoFit/>
          </a:bodyPr>
          <a:lstStyle/>
          <a:p>
            <a:pPr algn="ctr"/>
            <a:r>
              <a:rPr lang="en-US" sz="2400" b="1" dirty="0" smtClean="0">
                <a:solidFill>
                  <a:schemeClr val="bg1"/>
                </a:solidFill>
              </a:rPr>
              <a:t>No ring, only multiple arcs, activity even in the center of plaques</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TATSA 2\ITATSA\STEROIDS\TSMT\IMG_20190527_100324.jpg"/>
          <p:cNvPicPr>
            <a:picLocks noChangeAspect="1" noChangeArrowheads="1"/>
          </p:cNvPicPr>
          <p:nvPr/>
        </p:nvPicPr>
        <p:blipFill>
          <a:blip r:embed="rId2" cstate="print"/>
          <a:srcRect/>
          <a:stretch>
            <a:fillRect/>
          </a:stretch>
        </p:blipFill>
        <p:spPr bwMode="auto">
          <a:xfrm>
            <a:off x="5715000" y="0"/>
            <a:ext cx="3429000" cy="6858000"/>
          </a:xfrm>
          <a:prstGeom prst="rect">
            <a:avLst/>
          </a:prstGeom>
          <a:noFill/>
        </p:spPr>
      </p:pic>
      <p:pic>
        <p:nvPicPr>
          <p:cNvPr id="1027" name="Picture 3" descr="D:\ITATSA 2\ITATSA\STEROIDS\TSMT\IMG_20190527_100309.jpg"/>
          <p:cNvPicPr>
            <a:picLocks noChangeAspect="1" noChangeArrowheads="1"/>
          </p:cNvPicPr>
          <p:nvPr/>
        </p:nvPicPr>
        <p:blipFill>
          <a:blip r:embed="rId3" cstate="print"/>
          <a:srcRect/>
          <a:stretch>
            <a:fillRect/>
          </a:stretch>
        </p:blipFill>
        <p:spPr bwMode="auto">
          <a:xfrm>
            <a:off x="0" y="0"/>
            <a:ext cx="3429000" cy="6858000"/>
          </a:xfrm>
          <a:prstGeom prst="rect">
            <a:avLst/>
          </a:prstGeom>
          <a:noFill/>
        </p:spPr>
      </p:pic>
      <p:sp>
        <p:nvSpPr>
          <p:cNvPr id="4" name="TextBox 3"/>
          <p:cNvSpPr txBox="1"/>
          <p:nvPr/>
        </p:nvSpPr>
        <p:spPr>
          <a:xfrm>
            <a:off x="3657600" y="457200"/>
            <a:ext cx="1676400" cy="3108543"/>
          </a:xfrm>
          <a:prstGeom prst="rect">
            <a:avLst/>
          </a:prstGeom>
          <a:noFill/>
        </p:spPr>
        <p:txBody>
          <a:bodyPr wrap="square" rtlCol="0">
            <a:spAutoFit/>
          </a:bodyPr>
          <a:lstStyle/>
          <a:p>
            <a:r>
              <a:rPr lang="en-US" sz="2800" dirty="0" smtClean="0"/>
              <a:t>Such extensive </a:t>
            </a:r>
            <a:r>
              <a:rPr lang="en-US" sz="2800" dirty="0" err="1" smtClean="0"/>
              <a:t>tinea</a:t>
            </a:r>
            <a:r>
              <a:rPr lang="en-US" sz="2800" dirty="0" smtClean="0"/>
              <a:t> is common </a:t>
            </a:r>
            <a:r>
              <a:rPr lang="en-US" sz="2800" dirty="0" err="1" smtClean="0"/>
              <a:t>scinario</a:t>
            </a:r>
            <a:r>
              <a:rPr lang="en-US" sz="2800" dirty="0" smtClean="0"/>
              <a:t> since last  few years</a:t>
            </a:r>
            <a:endParaRPr lang="en-US"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Sincere appeal from IADVL</a:t>
            </a:r>
            <a:endParaRPr lang="en-US" b="1" dirty="0"/>
          </a:p>
        </p:txBody>
      </p:sp>
      <p:sp>
        <p:nvSpPr>
          <p:cNvPr id="3" name="Content Placeholder 2"/>
          <p:cNvSpPr>
            <a:spLocks noGrp="1"/>
          </p:cNvSpPr>
          <p:nvPr>
            <p:ph idx="1"/>
          </p:nvPr>
        </p:nvSpPr>
        <p:spPr/>
        <p:txBody>
          <a:bodyPr/>
          <a:lstStyle/>
          <a:p>
            <a:endParaRPr lang="en-US" dirty="0" smtClean="0"/>
          </a:p>
          <a:p>
            <a:pPr>
              <a:buNone/>
            </a:pPr>
            <a:r>
              <a:rPr lang="en-US" dirty="0" smtClean="0"/>
              <a:t>   </a:t>
            </a:r>
            <a:r>
              <a:rPr lang="en-US" sz="4000" b="1" dirty="0" smtClean="0"/>
              <a:t>  Do not prescribe  steroid containing cream to treat fungal infection.</a:t>
            </a:r>
            <a:endParaRPr lang="en-US" b="1" dirty="0" smtClean="0"/>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steroid cream for Ringworm</a:t>
            </a:r>
            <a:br>
              <a:rPr lang="en-US" dirty="0" smtClean="0"/>
            </a:br>
            <a:r>
              <a:rPr lang="en-US" dirty="0" smtClean="0"/>
              <a:t>( Fungal Infection)</a:t>
            </a:r>
            <a:endParaRPr lang="en-US" dirty="0"/>
          </a:p>
        </p:txBody>
      </p:sp>
      <p:sp>
        <p:nvSpPr>
          <p:cNvPr id="3" name="Content Placeholder 2"/>
          <p:cNvSpPr>
            <a:spLocks noGrp="1"/>
          </p:cNvSpPr>
          <p:nvPr>
            <p:ph idx="1"/>
          </p:nvPr>
        </p:nvSpPr>
        <p:spPr>
          <a:xfrm>
            <a:off x="381000" y="1600200"/>
            <a:ext cx="8229600" cy="5029200"/>
          </a:xfrm>
        </p:spPr>
        <p:txBody>
          <a:bodyPr>
            <a:normAutofit fontScale="77500" lnSpcReduction="20000"/>
          </a:bodyPr>
          <a:lstStyle/>
          <a:p>
            <a:pPr>
              <a:buNone/>
            </a:pPr>
            <a:r>
              <a:rPr lang="en-US" sz="4600" dirty="0" smtClean="0"/>
              <a:t>Use plain antifungal cream like</a:t>
            </a:r>
          </a:p>
          <a:p>
            <a:pPr>
              <a:buNone/>
            </a:pPr>
            <a:endParaRPr lang="en-US" dirty="0" smtClean="0"/>
          </a:p>
          <a:p>
            <a:pPr>
              <a:buNone/>
            </a:pPr>
            <a:r>
              <a:rPr lang="en-US" sz="3600" dirty="0" err="1" smtClean="0"/>
              <a:t>Clotrimazole</a:t>
            </a:r>
            <a:r>
              <a:rPr lang="en-US" sz="3600" dirty="0" smtClean="0"/>
              <a:t>                             </a:t>
            </a:r>
            <a:r>
              <a:rPr lang="en-US" sz="3600" dirty="0" err="1" smtClean="0"/>
              <a:t>Eberconazole</a:t>
            </a:r>
            <a:endParaRPr lang="en-US" sz="3600" dirty="0" smtClean="0"/>
          </a:p>
          <a:p>
            <a:pPr>
              <a:buNone/>
            </a:pPr>
            <a:r>
              <a:rPr lang="en-US" sz="3600" dirty="0" smtClean="0"/>
              <a:t>          </a:t>
            </a:r>
          </a:p>
          <a:p>
            <a:pPr>
              <a:buNone/>
            </a:pPr>
            <a:r>
              <a:rPr lang="en-US" sz="3600" dirty="0" err="1" smtClean="0"/>
              <a:t>Bifonazole</a:t>
            </a:r>
            <a:r>
              <a:rPr lang="en-US" sz="3600" dirty="0" smtClean="0"/>
              <a:t>                                 </a:t>
            </a:r>
            <a:r>
              <a:rPr lang="en-US" sz="3600" dirty="0" err="1" smtClean="0"/>
              <a:t>Amrolfine</a:t>
            </a:r>
            <a:endParaRPr lang="en-US" sz="3600" dirty="0" smtClean="0"/>
          </a:p>
          <a:p>
            <a:pPr>
              <a:buNone/>
            </a:pPr>
            <a:endParaRPr lang="en-US" sz="3600" dirty="0" smtClean="0"/>
          </a:p>
          <a:p>
            <a:pPr>
              <a:buNone/>
            </a:pPr>
            <a:r>
              <a:rPr lang="en-US" sz="3600" dirty="0" err="1" smtClean="0"/>
              <a:t>Miconazole</a:t>
            </a:r>
            <a:r>
              <a:rPr lang="en-US" sz="3600" dirty="0" smtClean="0"/>
              <a:t>                               </a:t>
            </a:r>
            <a:r>
              <a:rPr lang="en-US" sz="3600" dirty="0" err="1" smtClean="0"/>
              <a:t>Terbinafine</a:t>
            </a:r>
            <a:endParaRPr lang="en-US" sz="3600" dirty="0" smtClean="0"/>
          </a:p>
          <a:p>
            <a:pPr>
              <a:buNone/>
            </a:pPr>
            <a:endParaRPr lang="en-US" sz="3600" dirty="0" smtClean="0"/>
          </a:p>
          <a:p>
            <a:pPr>
              <a:buNone/>
            </a:pPr>
            <a:r>
              <a:rPr lang="en-US" sz="3600" dirty="0" err="1" smtClean="0"/>
              <a:t>Luliconazole</a:t>
            </a:r>
            <a:r>
              <a:rPr lang="en-US" sz="3600" dirty="0" smtClean="0"/>
              <a:t>                             </a:t>
            </a:r>
            <a:r>
              <a:rPr lang="en-US" sz="3600" dirty="0" err="1" smtClean="0"/>
              <a:t>Sertaconazole</a:t>
            </a:r>
            <a:endParaRPr lang="en-US" sz="3600" dirty="0" smtClean="0"/>
          </a:p>
          <a:p>
            <a:pPr>
              <a:buNone/>
            </a:pPr>
            <a:r>
              <a:rPr lang="en-US" sz="3600" dirty="0" smtClean="0"/>
              <a:t>     </a:t>
            </a:r>
          </a:p>
          <a:p>
            <a:pPr>
              <a:buNone/>
            </a:pPr>
            <a:r>
              <a:rPr lang="en-US" sz="3600" dirty="0" err="1" smtClean="0"/>
              <a:t>Ciclopirox</a:t>
            </a:r>
            <a:r>
              <a:rPr lang="en-US" sz="3600" dirty="0" smtClean="0"/>
              <a:t>  </a:t>
            </a:r>
            <a:r>
              <a:rPr lang="en-US" sz="3600" dirty="0" err="1" smtClean="0"/>
              <a:t>Olamin</a:t>
            </a:r>
            <a:r>
              <a:rPr lang="en-US" sz="3600" dirty="0" smtClean="0"/>
              <a:t>                  </a:t>
            </a:r>
            <a:r>
              <a:rPr lang="en-US" sz="3600" dirty="0" err="1" smtClean="0"/>
              <a:t>Ketoconazole</a:t>
            </a:r>
            <a:endParaRPr lang="en-US" sz="3600" dirty="0" smtClean="0"/>
          </a:p>
          <a:p>
            <a:pPr>
              <a:buNone/>
            </a:pPr>
            <a:endParaRPr lang="en-US" dirty="0" smtClean="0"/>
          </a:p>
          <a:p>
            <a:pPr>
              <a:buNone/>
            </a:pPr>
            <a:endParaRPr lang="en-US"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This is how </a:t>
            </a:r>
            <a:r>
              <a:rPr lang="en-US" dirty="0" err="1" smtClean="0"/>
              <a:t>Dermatophyte</a:t>
            </a:r>
            <a:r>
              <a:rPr lang="en-US" dirty="0" smtClean="0"/>
              <a:t> presents</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D:\PHOTO\photo\DERMATOPHYTOSIS\T.Corpo\DSCN3009.JPG"/>
          <p:cNvPicPr>
            <a:picLocks noChangeAspect="1" noChangeArrowheads="1"/>
          </p:cNvPicPr>
          <p:nvPr/>
        </p:nvPicPr>
        <p:blipFill>
          <a:blip r:embed="rId2" cstate="print"/>
          <a:srcRect/>
          <a:stretch>
            <a:fillRect/>
          </a:stretch>
        </p:blipFill>
        <p:spPr bwMode="auto">
          <a:xfrm>
            <a:off x="2971800" y="4516437"/>
            <a:ext cx="3121025" cy="2341563"/>
          </a:xfrm>
          <a:prstGeom prst="rect">
            <a:avLst/>
          </a:prstGeom>
          <a:noFill/>
        </p:spPr>
      </p:pic>
      <p:pic>
        <p:nvPicPr>
          <p:cNvPr id="2051" name="Picture 3" descr="D:\PHOTO\photo\DERMATOPHYTOSIS\T.Corpo\DSCN3010.JPG"/>
          <p:cNvPicPr>
            <a:picLocks noChangeAspect="1" noChangeArrowheads="1"/>
          </p:cNvPicPr>
          <p:nvPr/>
        </p:nvPicPr>
        <p:blipFill>
          <a:blip r:embed="rId3" cstate="print"/>
          <a:srcRect/>
          <a:stretch>
            <a:fillRect/>
          </a:stretch>
        </p:blipFill>
        <p:spPr bwMode="auto">
          <a:xfrm>
            <a:off x="3048000" y="2209800"/>
            <a:ext cx="3121025" cy="2341563"/>
          </a:xfrm>
          <a:prstGeom prst="rect">
            <a:avLst/>
          </a:prstGeom>
          <a:noFill/>
        </p:spPr>
      </p:pic>
      <p:pic>
        <p:nvPicPr>
          <p:cNvPr id="2052" name="Picture 4" descr="D:\PHOTO\photo\DERMATOPHYTOSIS\T.Corpo\TINEA.jpg"/>
          <p:cNvPicPr>
            <a:picLocks noChangeAspect="1" noChangeArrowheads="1"/>
          </p:cNvPicPr>
          <p:nvPr/>
        </p:nvPicPr>
        <p:blipFill>
          <a:blip r:embed="rId4" cstate="print"/>
          <a:srcRect/>
          <a:stretch>
            <a:fillRect/>
          </a:stretch>
        </p:blipFill>
        <p:spPr bwMode="auto">
          <a:xfrm>
            <a:off x="6096000" y="4572000"/>
            <a:ext cx="3048000" cy="2286000"/>
          </a:xfrm>
          <a:prstGeom prst="rect">
            <a:avLst/>
          </a:prstGeom>
          <a:noFill/>
        </p:spPr>
      </p:pic>
      <p:pic>
        <p:nvPicPr>
          <p:cNvPr id="2053" name="Picture 5" descr="D:\PHOTO\photo\DERMATOPHYTOSIS\T.Corpo\DSCN1578.JPG"/>
          <p:cNvPicPr>
            <a:picLocks noChangeAspect="1" noChangeArrowheads="1"/>
          </p:cNvPicPr>
          <p:nvPr/>
        </p:nvPicPr>
        <p:blipFill>
          <a:blip r:embed="rId5" cstate="print"/>
          <a:srcRect/>
          <a:stretch>
            <a:fillRect/>
          </a:stretch>
        </p:blipFill>
        <p:spPr bwMode="auto">
          <a:xfrm>
            <a:off x="6022975" y="2209800"/>
            <a:ext cx="3121025" cy="2341563"/>
          </a:xfrm>
          <a:prstGeom prst="rect">
            <a:avLst/>
          </a:prstGeom>
          <a:noFill/>
        </p:spPr>
      </p:pic>
      <p:pic>
        <p:nvPicPr>
          <p:cNvPr id="2054" name="Picture 6" descr="D:\PHOTO\photo\DERMATOPHYTOSIS\T.Corpo\DSCN1670.JPG"/>
          <p:cNvPicPr>
            <a:picLocks noChangeAspect="1" noChangeArrowheads="1"/>
          </p:cNvPicPr>
          <p:nvPr/>
        </p:nvPicPr>
        <p:blipFill>
          <a:blip r:embed="rId6" cstate="print"/>
          <a:srcRect/>
          <a:stretch>
            <a:fillRect/>
          </a:stretch>
        </p:blipFill>
        <p:spPr bwMode="auto">
          <a:xfrm>
            <a:off x="0" y="2209800"/>
            <a:ext cx="3121025" cy="2341563"/>
          </a:xfrm>
          <a:prstGeom prst="rect">
            <a:avLst/>
          </a:prstGeom>
          <a:noFill/>
        </p:spPr>
      </p:pic>
      <p:pic>
        <p:nvPicPr>
          <p:cNvPr id="2055" name="Picture 7" descr="D:\PHOTO\photo\DERMATOPHYTOSIS\T.Corpo\DSCN2181.JPG"/>
          <p:cNvPicPr>
            <a:picLocks noChangeAspect="1" noChangeArrowheads="1"/>
          </p:cNvPicPr>
          <p:nvPr/>
        </p:nvPicPr>
        <p:blipFill>
          <a:blip r:embed="rId7" cstate="print"/>
          <a:srcRect/>
          <a:stretch>
            <a:fillRect/>
          </a:stretch>
        </p:blipFill>
        <p:spPr bwMode="auto">
          <a:xfrm>
            <a:off x="0" y="4516437"/>
            <a:ext cx="3121025" cy="2341563"/>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b="1" dirty="0" smtClean="0"/>
              <a:t>Steroids</a:t>
            </a:r>
            <a:endParaRPr lang="en-US" sz="6600" b="1" dirty="0"/>
          </a:p>
        </p:txBody>
      </p:sp>
      <p:sp>
        <p:nvSpPr>
          <p:cNvPr id="3" name="Content Placeholder 2"/>
          <p:cNvSpPr>
            <a:spLocks noGrp="1"/>
          </p:cNvSpPr>
          <p:nvPr>
            <p:ph idx="1"/>
          </p:nvPr>
        </p:nvSpPr>
        <p:spPr/>
        <p:txBody>
          <a:bodyPr>
            <a:normAutofit fontScale="92500"/>
          </a:bodyPr>
          <a:lstStyle/>
          <a:p>
            <a:r>
              <a:rPr lang="en-US" sz="4800" dirty="0" smtClean="0"/>
              <a:t>Potent Anti-inflammatory </a:t>
            </a:r>
          </a:p>
          <a:p>
            <a:endParaRPr lang="en-US" sz="4800" dirty="0" smtClean="0"/>
          </a:p>
          <a:p>
            <a:r>
              <a:rPr lang="en-US" sz="4800" dirty="0" smtClean="0"/>
              <a:t>Anti-proliferative ( Anti-mitotic)</a:t>
            </a:r>
          </a:p>
          <a:p>
            <a:endParaRPr lang="en-US" sz="4800" dirty="0" smtClean="0"/>
          </a:p>
          <a:p>
            <a:r>
              <a:rPr lang="en-US" sz="4800" dirty="0" smtClean="0"/>
              <a:t>Immunosuppressant</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HOTO\photo\DERMATOPHYTOSIS\T.Cru\DSCN2098.JPG"/>
          <p:cNvPicPr>
            <a:picLocks noChangeAspect="1" noChangeArrowheads="1"/>
          </p:cNvPicPr>
          <p:nvPr/>
        </p:nvPicPr>
        <p:blipFill>
          <a:blip r:embed="rId3"/>
          <a:srcRect/>
          <a:stretch>
            <a:fillRect/>
          </a:stretch>
        </p:blipFill>
        <p:spPr bwMode="auto">
          <a:xfrm>
            <a:off x="0" y="-2327"/>
            <a:ext cx="9144000" cy="6860327"/>
          </a:xfrm>
          <a:prstGeom prst="rect">
            <a:avLst/>
          </a:prstGeom>
          <a:noFill/>
        </p:spPr>
      </p:pic>
      <p:sp>
        <p:nvSpPr>
          <p:cNvPr id="3" name="TextBox 2"/>
          <p:cNvSpPr txBox="1"/>
          <p:nvPr/>
        </p:nvSpPr>
        <p:spPr>
          <a:xfrm>
            <a:off x="7772400" y="304800"/>
            <a:ext cx="1143000" cy="1200329"/>
          </a:xfrm>
          <a:prstGeom prst="rect">
            <a:avLst/>
          </a:prstGeom>
          <a:noFill/>
        </p:spPr>
        <p:txBody>
          <a:bodyPr wrap="square" rtlCol="0">
            <a:spAutoFit/>
          </a:bodyPr>
          <a:lstStyle/>
          <a:p>
            <a:r>
              <a:rPr lang="en-US" sz="2400" b="1" dirty="0" smtClean="0">
                <a:solidFill>
                  <a:schemeClr val="bg1"/>
                </a:solidFill>
              </a:rPr>
              <a:t>Typical </a:t>
            </a:r>
            <a:r>
              <a:rPr lang="en-US" sz="2400" b="1" dirty="0" err="1" smtClean="0">
                <a:solidFill>
                  <a:schemeClr val="bg1"/>
                </a:solidFill>
              </a:rPr>
              <a:t>Tinea</a:t>
            </a:r>
            <a:r>
              <a:rPr lang="en-US" sz="2400" b="1" dirty="0" smtClean="0">
                <a:solidFill>
                  <a:schemeClr val="bg1"/>
                </a:solidFill>
              </a:rPr>
              <a:t> </a:t>
            </a:r>
            <a:r>
              <a:rPr lang="en-US" sz="2400" b="1" dirty="0" err="1" smtClean="0">
                <a:solidFill>
                  <a:schemeClr val="bg1"/>
                </a:solidFill>
              </a:rPr>
              <a:t>cruris</a:t>
            </a:r>
            <a:endParaRPr lang="en-US" sz="2400" b="1" dirty="0">
              <a:solidFill>
                <a:schemeClr val="bg1"/>
              </a:solidFill>
            </a:endParaRPr>
          </a:p>
        </p:txBody>
      </p:sp>
      <p:sp>
        <p:nvSpPr>
          <p:cNvPr id="4" name="Down Arrow 3"/>
          <p:cNvSpPr/>
          <p:nvPr/>
        </p:nvSpPr>
        <p:spPr>
          <a:xfrm rot="2893843">
            <a:off x="6864961" y="979341"/>
            <a:ext cx="685800"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400800" y="5105400"/>
            <a:ext cx="2743200" cy="1200329"/>
          </a:xfrm>
          <a:prstGeom prst="rect">
            <a:avLst/>
          </a:prstGeom>
          <a:noFill/>
        </p:spPr>
        <p:txBody>
          <a:bodyPr wrap="square" rtlCol="0">
            <a:spAutoFit/>
          </a:bodyPr>
          <a:lstStyle/>
          <a:p>
            <a:r>
              <a:rPr lang="en-US" sz="2400" b="1" dirty="0" smtClean="0">
                <a:solidFill>
                  <a:schemeClr val="bg1"/>
                </a:solidFill>
              </a:rPr>
              <a:t>Also called GAJA KARNA- </a:t>
            </a:r>
            <a:r>
              <a:rPr lang="en-US" sz="2400" b="1" dirty="0">
                <a:solidFill>
                  <a:schemeClr val="bg1"/>
                </a:solidFill>
              </a:rPr>
              <a:t>E</a:t>
            </a:r>
            <a:r>
              <a:rPr lang="en-US" sz="2400" b="1" dirty="0" smtClean="0">
                <a:solidFill>
                  <a:schemeClr val="bg1"/>
                </a:solidFill>
              </a:rPr>
              <a:t>lephant’s Ear </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Indications </a:t>
            </a:r>
            <a:r>
              <a:rPr lang="en-US" dirty="0" smtClean="0"/>
              <a:t>for </a:t>
            </a:r>
            <a:r>
              <a:rPr lang="en-US" dirty="0" smtClean="0"/>
              <a:t>Topical </a:t>
            </a:r>
            <a:r>
              <a:rPr lang="en-US" dirty="0" smtClean="0"/>
              <a:t>steroids</a:t>
            </a:r>
            <a:endParaRPr lang="en-US" dirty="0"/>
          </a:p>
        </p:txBody>
      </p:sp>
      <p:sp>
        <p:nvSpPr>
          <p:cNvPr id="3" name="Content Placeholder 2"/>
          <p:cNvSpPr>
            <a:spLocks noGrp="1"/>
          </p:cNvSpPr>
          <p:nvPr>
            <p:ph idx="1"/>
          </p:nvPr>
        </p:nvSpPr>
        <p:spPr/>
        <p:txBody>
          <a:bodyPr>
            <a:normAutofit lnSpcReduction="10000"/>
          </a:bodyPr>
          <a:lstStyle/>
          <a:p>
            <a:r>
              <a:rPr lang="en-US" dirty="0" smtClean="0"/>
              <a:t>Dermatitis- Atopic , </a:t>
            </a:r>
            <a:r>
              <a:rPr lang="en-US" dirty="0" err="1" smtClean="0"/>
              <a:t>seborrhoeic</a:t>
            </a:r>
            <a:r>
              <a:rPr lang="en-US" dirty="0" smtClean="0"/>
              <a:t>, Nummular eczema, Varicose eczema, allergic contact</a:t>
            </a:r>
          </a:p>
          <a:p>
            <a:r>
              <a:rPr lang="en-US" dirty="0" smtClean="0"/>
              <a:t>Psoriasis, lichen </a:t>
            </a:r>
            <a:r>
              <a:rPr lang="en-US" dirty="0" err="1" smtClean="0"/>
              <a:t>planus</a:t>
            </a:r>
            <a:endParaRPr lang="en-US" dirty="0" smtClean="0"/>
          </a:p>
          <a:p>
            <a:r>
              <a:rPr lang="en-US" dirty="0" smtClean="0"/>
              <a:t>Drug induced allergic rash</a:t>
            </a:r>
          </a:p>
          <a:p>
            <a:r>
              <a:rPr lang="en-US" dirty="0" err="1" smtClean="0"/>
              <a:t>Vitiligo</a:t>
            </a:r>
            <a:endParaRPr lang="en-US" dirty="0" smtClean="0"/>
          </a:p>
          <a:p>
            <a:r>
              <a:rPr lang="en-US" dirty="0" smtClean="0"/>
              <a:t>Lichen simplex </a:t>
            </a:r>
            <a:r>
              <a:rPr lang="en-US" dirty="0" err="1" smtClean="0"/>
              <a:t>chronicus</a:t>
            </a:r>
            <a:endParaRPr lang="en-US" dirty="0" smtClean="0"/>
          </a:p>
          <a:p>
            <a:r>
              <a:rPr lang="en-US" dirty="0" smtClean="0"/>
              <a:t>Discoid Lupus </a:t>
            </a:r>
            <a:r>
              <a:rPr lang="en-US" dirty="0" err="1" smtClean="0"/>
              <a:t>erythematosus</a:t>
            </a:r>
            <a:endParaRPr lang="en-US" dirty="0" smtClean="0"/>
          </a:p>
          <a:p>
            <a:r>
              <a:rPr lang="en-US" dirty="0" smtClean="0"/>
              <a:t>Insect bite allergy</a:t>
            </a:r>
            <a:endParaRPr lang="en-US" dirty="0"/>
          </a:p>
        </p:txBody>
      </p:sp>
      <p:sp>
        <p:nvSpPr>
          <p:cNvPr id="4" name="TextBox 3"/>
          <p:cNvSpPr txBox="1"/>
          <p:nvPr/>
        </p:nvSpPr>
        <p:spPr>
          <a:xfrm>
            <a:off x="228600" y="6019800"/>
            <a:ext cx="8763000" cy="461665"/>
          </a:xfrm>
          <a:prstGeom prst="rect">
            <a:avLst/>
          </a:prstGeom>
          <a:noFill/>
        </p:spPr>
        <p:txBody>
          <a:bodyPr wrap="square" rtlCol="0">
            <a:spAutoFit/>
          </a:bodyPr>
          <a:lstStyle/>
          <a:p>
            <a:pPr algn="ctr"/>
            <a:r>
              <a:rPr lang="en-US" sz="2400" b="1" dirty="0" smtClean="0">
                <a:solidFill>
                  <a:srgbClr val="002060"/>
                </a:solidFill>
              </a:rPr>
              <a:t>It is very useful drug in treating steroid responsive skin diseases</a:t>
            </a:r>
            <a:r>
              <a:rPr lang="en-US" b="1" dirty="0" smtClean="0"/>
              <a:t>.</a:t>
            </a:r>
            <a:endParaRPr lang="en-US"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Side Effects of Topical Steroi</a:t>
            </a:r>
            <a:r>
              <a:rPr lang="en-US" dirty="0" smtClean="0"/>
              <a:t>d</a:t>
            </a:r>
            <a:endParaRPr lang="en-US" dirty="0"/>
          </a:p>
        </p:txBody>
      </p:sp>
      <p:sp>
        <p:nvSpPr>
          <p:cNvPr id="3" name="Content Placeholder 2"/>
          <p:cNvSpPr>
            <a:spLocks noGrp="1"/>
          </p:cNvSpPr>
          <p:nvPr>
            <p:ph idx="1"/>
          </p:nvPr>
        </p:nvSpPr>
        <p:spPr>
          <a:xfrm>
            <a:off x="609600" y="2057400"/>
            <a:ext cx="8229600" cy="4526280"/>
          </a:xfrm>
        </p:spPr>
        <p:txBody>
          <a:bodyPr>
            <a:normAutofit lnSpcReduction="10000"/>
          </a:bodyPr>
          <a:lstStyle/>
          <a:p>
            <a:pPr>
              <a:buFont typeface="Courier New" pitchFamily="49" charset="0"/>
              <a:buChar char="o"/>
            </a:pPr>
            <a:r>
              <a:rPr lang="en-US" sz="3600" dirty="0" smtClean="0"/>
              <a:t>Thinning of skin </a:t>
            </a:r>
          </a:p>
          <a:p>
            <a:pPr>
              <a:buFont typeface="Courier New" pitchFamily="49" charset="0"/>
              <a:buChar char="o"/>
            </a:pPr>
            <a:endParaRPr lang="en-US" sz="3600" dirty="0" smtClean="0"/>
          </a:p>
          <a:p>
            <a:pPr>
              <a:buFont typeface="Courier New" pitchFamily="49" charset="0"/>
              <a:buChar char="o"/>
            </a:pPr>
            <a:r>
              <a:rPr lang="en-US" sz="3600" dirty="0" smtClean="0"/>
              <a:t>Burning of face , face becomes sensitive</a:t>
            </a:r>
          </a:p>
          <a:p>
            <a:pPr>
              <a:buFont typeface="Courier New" pitchFamily="49" charset="0"/>
              <a:buChar char="o"/>
            </a:pPr>
            <a:endParaRPr lang="en-US" sz="3600" dirty="0" smtClean="0"/>
          </a:p>
          <a:p>
            <a:pPr>
              <a:buFont typeface="Courier New" pitchFamily="49" charset="0"/>
              <a:buChar char="o"/>
            </a:pPr>
            <a:r>
              <a:rPr lang="en-US" sz="3600" dirty="0" err="1" smtClean="0"/>
              <a:t>Acneiform</a:t>
            </a:r>
            <a:r>
              <a:rPr lang="en-US" sz="3600" dirty="0" smtClean="0"/>
              <a:t> eruption</a:t>
            </a:r>
          </a:p>
          <a:p>
            <a:pPr>
              <a:buFont typeface="Courier New" pitchFamily="49" charset="0"/>
              <a:buChar char="o"/>
            </a:pPr>
            <a:endParaRPr lang="en-US" sz="3600" dirty="0" smtClean="0"/>
          </a:p>
          <a:p>
            <a:pPr>
              <a:buFont typeface="Courier New" pitchFamily="49" charset="0"/>
              <a:buChar char="o"/>
            </a:pPr>
            <a:r>
              <a:rPr lang="en-US" sz="4000" dirty="0" smtClean="0"/>
              <a:t>Exacerbation of existing acne</a:t>
            </a:r>
          </a:p>
          <a:p>
            <a:pPr>
              <a:buFont typeface="Courier New" pitchFamily="49" charset="0"/>
              <a:buChar char="o"/>
            </a:pPr>
            <a:endParaRPr lang="en-US" sz="4000" dirty="0" smtClean="0"/>
          </a:p>
          <a:p>
            <a:pPr>
              <a:buNone/>
            </a:pP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838200"/>
          </a:xfrm>
        </p:spPr>
        <p:txBody>
          <a:bodyPr>
            <a:normAutofit fontScale="90000"/>
          </a:bodyPr>
          <a:lstStyle/>
          <a:p>
            <a:r>
              <a:rPr lang="en-US" b="1" dirty="0" smtClean="0"/>
              <a:t>Side Effects of Topical Steroi</a:t>
            </a:r>
            <a:r>
              <a:rPr lang="en-US" dirty="0" smtClean="0"/>
              <a:t>d(contd.)</a:t>
            </a:r>
            <a:endParaRPr lang="en-US" dirty="0"/>
          </a:p>
        </p:txBody>
      </p:sp>
      <p:sp>
        <p:nvSpPr>
          <p:cNvPr id="3" name="Content Placeholder 2"/>
          <p:cNvSpPr>
            <a:spLocks noGrp="1"/>
          </p:cNvSpPr>
          <p:nvPr>
            <p:ph idx="1"/>
          </p:nvPr>
        </p:nvSpPr>
        <p:spPr>
          <a:xfrm>
            <a:off x="457200" y="1219200"/>
            <a:ext cx="8229600" cy="5638800"/>
          </a:xfrm>
        </p:spPr>
        <p:txBody>
          <a:bodyPr>
            <a:normAutofit fontScale="92500"/>
          </a:bodyPr>
          <a:lstStyle/>
          <a:p>
            <a:pPr>
              <a:buFont typeface="Courier New" pitchFamily="49" charset="0"/>
              <a:buChar char="o"/>
            </a:pPr>
            <a:r>
              <a:rPr lang="en-US" sz="4400" dirty="0" smtClean="0"/>
              <a:t>Facial hairs in females</a:t>
            </a:r>
          </a:p>
          <a:p>
            <a:pPr>
              <a:buFont typeface="Courier New" pitchFamily="49" charset="0"/>
              <a:buChar char="o"/>
            </a:pPr>
            <a:endParaRPr lang="en-US" sz="4400" dirty="0" smtClean="0"/>
          </a:p>
          <a:p>
            <a:pPr>
              <a:buFont typeface="Courier New" pitchFamily="49" charset="0"/>
              <a:buChar char="o"/>
            </a:pPr>
            <a:r>
              <a:rPr lang="en-US" sz="4400" dirty="0" smtClean="0"/>
              <a:t>Facial skin becomes   </a:t>
            </a:r>
            <a:r>
              <a:rPr lang="en-US" sz="4400" dirty="0" err="1" smtClean="0"/>
              <a:t>erythematous</a:t>
            </a:r>
            <a:endParaRPr lang="en-US" sz="4400" dirty="0" smtClean="0"/>
          </a:p>
          <a:p>
            <a:pPr>
              <a:buFont typeface="Courier New" pitchFamily="49" charset="0"/>
              <a:buChar char="o"/>
            </a:pPr>
            <a:endParaRPr lang="en-US" sz="4400" dirty="0" smtClean="0"/>
          </a:p>
          <a:p>
            <a:pPr>
              <a:buFont typeface="Courier New" pitchFamily="49" charset="0"/>
              <a:buChar char="o"/>
            </a:pPr>
            <a:r>
              <a:rPr lang="en-US" sz="4400" dirty="0" err="1" smtClean="0"/>
              <a:t>Telangiectasia</a:t>
            </a:r>
            <a:r>
              <a:rPr lang="en-US" sz="4400" dirty="0" smtClean="0"/>
              <a:t> on face</a:t>
            </a:r>
          </a:p>
          <a:p>
            <a:pPr>
              <a:buFont typeface="Courier New" pitchFamily="49" charset="0"/>
              <a:buChar char="o"/>
            </a:pPr>
            <a:endParaRPr lang="en-US" sz="4400" dirty="0" smtClean="0"/>
          </a:p>
          <a:p>
            <a:pPr>
              <a:buFont typeface="Courier New" pitchFamily="49" charset="0"/>
              <a:buChar char="o"/>
            </a:pPr>
            <a:r>
              <a:rPr lang="en-US" sz="4400" dirty="0" err="1" smtClean="0"/>
              <a:t>Perioral</a:t>
            </a:r>
            <a:r>
              <a:rPr lang="en-US" sz="4400" dirty="0" smtClean="0"/>
              <a:t> dermatitis, </a:t>
            </a:r>
            <a:r>
              <a:rPr lang="en-US" sz="4400" dirty="0" err="1" smtClean="0"/>
              <a:t>Rosacea</a:t>
            </a:r>
            <a:endParaRPr lang="en-US" sz="4400" dirty="0" smtClean="0"/>
          </a:p>
          <a:p>
            <a:endParaRPr lang="en-US" sz="4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660864"/>
          </a:xfrm>
        </p:spPr>
        <p:txBody>
          <a:bodyPr>
            <a:normAutofit fontScale="90000"/>
          </a:bodyPr>
          <a:lstStyle/>
          <a:p>
            <a:r>
              <a:rPr lang="en-US" b="1" dirty="0" smtClean="0"/>
              <a:t>Side Effects of Topical Steroi</a:t>
            </a:r>
            <a:r>
              <a:rPr lang="en-US" dirty="0" smtClean="0"/>
              <a:t>d(contd.)</a:t>
            </a:r>
            <a:endParaRPr lang="en-US" dirty="0"/>
          </a:p>
        </p:txBody>
      </p:sp>
      <p:sp>
        <p:nvSpPr>
          <p:cNvPr id="3" name="Content Placeholder 2"/>
          <p:cNvSpPr>
            <a:spLocks noGrp="1"/>
          </p:cNvSpPr>
          <p:nvPr>
            <p:ph idx="1"/>
          </p:nvPr>
        </p:nvSpPr>
        <p:spPr>
          <a:xfrm>
            <a:off x="457200" y="1219200"/>
            <a:ext cx="8229600" cy="5638800"/>
          </a:xfrm>
        </p:spPr>
        <p:txBody>
          <a:bodyPr>
            <a:normAutofit/>
          </a:bodyPr>
          <a:lstStyle/>
          <a:p>
            <a:pPr>
              <a:buFont typeface="Courier New" pitchFamily="49" charset="0"/>
              <a:buChar char="o"/>
            </a:pPr>
            <a:r>
              <a:rPr lang="en-US" sz="4000" dirty="0" err="1" smtClean="0"/>
              <a:t>Striae</a:t>
            </a:r>
            <a:r>
              <a:rPr lang="en-US" sz="4000" dirty="0" smtClean="0"/>
              <a:t> </a:t>
            </a:r>
          </a:p>
          <a:p>
            <a:pPr>
              <a:buFont typeface="Courier New" pitchFamily="49" charset="0"/>
              <a:buChar char="o"/>
            </a:pPr>
            <a:endParaRPr lang="en-US" sz="3600" dirty="0" smtClean="0"/>
          </a:p>
          <a:p>
            <a:pPr>
              <a:buFont typeface="Courier New" pitchFamily="49" charset="0"/>
              <a:buChar char="o"/>
            </a:pPr>
            <a:r>
              <a:rPr lang="en-US" sz="4000" dirty="0" err="1" smtClean="0"/>
              <a:t>Purpura,Ecchymosis</a:t>
            </a:r>
            <a:endParaRPr lang="en-US" sz="3600" dirty="0" smtClean="0"/>
          </a:p>
          <a:p>
            <a:pPr>
              <a:buFont typeface="Courier New" pitchFamily="49" charset="0"/>
              <a:buChar char="o"/>
            </a:pPr>
            <a:endParaRPr lang="en-US" sz="3600" dirty="0" smtClean="0"/>
          </a:p>
          <a:p>
            <a:pPr>
              <a:buFont typeface="Courier New" pitchFamily="49" charset="0"/>
              <a:buChar char="o"/>
            </a:pPr>
            <a:r>
              <a:rPr lang="en-US" sz="4000" dirty="0" smtClean="0"/>
              <a:t>Cushing’s syndrome-Hypertension, Hyperglycemia,  Osteoporos</a:t>
            </a:r>
            <a:r>
              <a:rPr lang="en-US" sz="3600" dirty="0" smtClean="0"/>
              <a:t>is,</a:t>
            </a:r>
          </a:p>
          <a:p>
            <a:pPr>
              <a:buFont typeface="Courier New" pitchFamily="49" charset="0"/>
              <a:buChar char="o"/>
            </a:pPr>
            <a:endParaRPr lang="en-US" sz="3600" dirty="0" smtClean="0"/>
          </a:p>
          <a:p>
            <a:pPr>
              <a:buFont typeface="Courier New" pitchFamily="49" charset="0"/>
              <a:buChar char="o"/>
            </a:pPr>
            <a:r>
              <a:rPr lang="en-US" sz="4000" dirty="0" smtClean="0"/>
              <a:t>Glaucoma</a:t>
            </a:r>
            <a:endParaRPr lang="en-US" sz="3600" dirty="0" smtClean="0"/>
          </a:p>
          <a:p>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Thinning of Skin</a:t>
            </a:r>
            <a:endParaRPr lang="en-US" dirty="0"/>
          </a:p>
        </p:txBody>
      </p:sp>
      <p:pic>
        <p:nvPicPr>
          <p:cNvPr id="1027" name="Picture 3" descr="D:\PHOTO\photo\STEROIDS\download (2).jpg"/>
          <p:cNvPicPr>
            <a:picLocks noGrp="1" noChangeAspect="1" noChangeArrowheads="1"/>
          </p:cNvPicPr>
          <p:nvPr>
            <p:ph idx="1"/>
          </p:nvPr>
        </p:nvPicPr>
        <p:blipFill>
          <a:blip r:embed="rId2"/>
          <a:srcRect/>
          <a:stretch>
            <a:fillRect/>
          </a:stretch>
        </p:blipFill>
        <p:spPr bwMode="auto">
          <a:xfrm>
            <a:off x="914400" y="1371600"/>
            <a:ext cx="7086600" cy="4617026"/>
          </a:xfrm>
          <a:prstGeom prst="rect">
            <a:avLst/>
          </a:prstGeom>
          <a:noFill/>
        </p:spPr>
      </p:pic>
      <p:sp>
        <p:nvSpPr>
          <p:cNvPr id="4" name="TextBox 3"/>
          <p:cNvSpPr txBox="1"/>
          <p:nvPr/>
        </p:nvSpPr>
        <p:spPr>
          <a:xfrm>
            <a:off x="2133600" y="6172200"/>
            <a:ext cx="4876800" cy="461665"/>
          </a:xfrm>
          <a:prstGeom prst="rect">
            <a:avLst/>
          </a:prstGeom>
          <a:noFill/>
        </p:spPr>
        <p:txBody>
          <a:bodyPr wrap="square" rtlCol="0">
            <a:spAutoFit/>
          </a:bodyPr>
          <a:lstStyle/>
          <a:p>
            <a:pPr algn="ctr"/>
            <a:r>
              <a:rPr lang="en-US" sz="2400" dirty="0" smtClean="0"/>
              <a:t>And hence prominent  veins</a:t>
            </a:r>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HOTO\photo\STEROIDS\IMG-20150527-WA0080.jpg"/>
          <p:cNvPicPr>
            <a:picLocks noChangeAspect="1" noChangeArrowheads="1"/>
          </p:cNvPicPr>
          <p:nvPr/>
        </p:nvPicPr>
        <p:blipFill>
          <a:blip r:embed="rId2"/>
          <a:srcRect/>
          <a:stretch>
            <a:fillRect/>
          </a:stretch>
        </p:blipFill>
        <p:spPr bwMode="auto">
          <a:xfrm>
            <a:off x="2000250" y="0"/>
            <a:ext cx="5143500" cy="6858000"/>
          </a:xfrm>
          <a:prstGeom prst="rect">
            <a:avLst/>
          </a:prstGeom>
          <a:noFill/>
        </p:spPr>
      </p:pic>
      <p:sp>
        <p:nvSpPr>
          <p:cNvPr id="6" name="TextBox 5"/>
          <p:cNvSpPr txBox="1"/>
          <p:nvPr/>
        </p:nvSpPr>
        <p:spPr>
          <a:xfrm>
            <a:off x="228600" y="228600"/>
            <a:ext cx="1676400" cy="2677656"/>
          </a:xfrm>
          <a:prstGeom prst="rect">
            <a:avLst/>
          </a:prstGeom>
          <a:noFill/>
        </p:spPr>
        <p:txBody>
          <a:bodyPr wrap="square" rtlCol="0">
            <a:spAutoFit/>
          </a:bodyPr>
          <a:lstStyle/>
          <a:p>
            <a:r>
              <a:rPr lang="en-US" sz="2400" dirty="0" smtClean="0"/>
              <a:t>She applied steroid cream on upper extremities to make them fair</a:t>
            </a:r>
            <a:endParaRPr lang="en-US" sz="2400" dirty="0"/>
          </a:p>
        </p:txBody>
      </p:sp>
      <p:sp>
        <p:nvSpPr>
          <p:cNvPr id="7" name="TextBox 6"/>
          <p:cNvSpPr txBox="1"/>
          <p:nvPr/>
        </p:nvSpPr>
        <p:spPr>
          <a:xfrm>
            <a:off x="7162800" y="3200400"/>
            <a:ext cx="1981200" cy="2308324"/>
          </a:xfrm>
          <a:prstGeom prst="rect">
            <a:avLst/>
          </a:prstGeom>
          <a:noFill/>
        </p:spPr>
        <p:txBody>
          <a:bodyPr wrap="square" rtlCol="0">
            <a:spAutoFit/>
          </a:bodyPr>
          <a:lstStyle/>
          <a:p>
            <a:r>
              <a:rPr lang="en-US" sz="2400" dirty="0" smtClean="0"/>
              <a:t>No fairness but skin became thin with prominent veins</a:t>
            </a:r>
            <a:endParaRPr lang="en-US"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PHOTO\photo\STEROIDS\100_4488 - Copy - Copy.jpg"/>
          <p:cNvPicPr>
            <a:picLocks noChangeAspect="1" noChangeArrowheads="1"/>
          </p:cNvPicPr>
          <p:nvPr/>
        </p:nvPicPr>
        <p:blipFill>
          <a:blip r:embed="rId2"/>
          <a:srcRect/>
          <a:stretch>
            <a:fillRect/>
          </a:stretch>
        </p:blipFill>
        <p:spPr bwMode="auto">
          <a:xfrm>
            <a:off x="0" y="0"/>
            <a:ext cx="5622377" cy="6858000"/>
          </a:xfrm>
          <a:prstGeom prst="rect">
            <a:avLst/>
          </a:prstGeom>
          <a:noFill/>
        </p:spPr>
      </p:pic>
      <p:sp>
        <p:nvSpPr>
          <p:cNvPr id="4" name="TextBox 3"/>
          <p:cNvSpPr txBox="1"/>
          <p:nvPr/>
        </p:nvSpPr>
        <p:spPr>
          <a:xfrm>
            <a:off x="6019800" y="609600"/>
            <a:ext cx="2819400" cy="1384995"/>
          </a:xfrm>
          <a:prstGeom prst="rect">
            <a:avLst/>
          </a:prstGeom>
          <a:noFill/>
        </p:spPr>
        <p:txBody>
          <a:bodyPr wrap="square" rtlCol="0">
            <a:spAutoFit/>
          </a:bodyPr>
          <a:lstStyle/>
          <a:p>
            <a:r>
              <a:rPr lang="en-US" sz="2800" dirty="0" smtClean="0"/>
              <a:t>Development of </a:t>
            </a:r>
            <a:r>
              <a:rPr lang="en-US" sz="2800" dirty="0" err="1" smtClean="0"/>
              <a:t>striae</a:t>
            </a:r>
            <a:r>
              <a:rPr lang="en-US" sz="2800" dirty="0" smtClean="0"/>
              <a:t>  (stretch marks) </a:t>
            </a:r>
            <a:endParaRPr lang="en-US" sz="2800" dirty="0"/>
          </a:p>
        </p:txBody>
      </p:sp>
      <p:sp>
        <p:nvSpPr>
          <p:cNvPr id="5" name="TextBox 4"/>
          <p:cNvSpPr txBox="1"/>
          <p:nvPr/>
        </p:nvSpPr>
        <p:spPr>
          <a:xfrm>
            <a:off x="6019800" y="3886200"/>
            <a:ext cx="3124200" cy="1569660"/>
          </a:xfrm>
          <a:prstGeom prst="rect">
            <a:avLst/>
          </a:prstGeom>
          <a:noFill/>
        </p:spPr>
        <p:txBody>
          <a:bodyPr wrap="square" rtlCol="0">
            <a:spAutoFit/>
          </a:bodyPr>
          <a:lstStyle/>
          <a:p>
            <a:r>
              <a:rPr lang="en-US" sz="3200" dirty="0" smtClean="0"/>
              <a:t>This is irreversible</a:t>
            </a:r>
          </a:p>
          <a:p>
            <a:r>
              <a:rPr lang="en-US" sz="3200" dirty="0" smtClean="0"/>
              <a:t> side effect</a:t>
            </a:r>
            <a:endParaRPr lang="en-US" sz="3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PHOTO\photo\STEROIDS\Picture1.png"/>
          <p:cNvPicPr>
            <a:picLocks noChangeAspect="1" noChangeArrowheads="1"/>
          </p:cNvPicPr>
          <p:nvPr/>
        </p:nvPicPr>
        <p:blipFill>
          <a:blip r:embed="rId2"/>
          <a:srcRect/>
          <a:stretch>
            <a:fillRect/>
          </a:stretch>
        </p:blipFill>
        <p:spPr bwMode="auto">
          <a:xfrm>
            <a:off x="0" y="1715021"/>
            <a:ext cx="9144000" cy="5142979"/>
          </a:xfrm>
          <a:prstGeom prst="rect">
            <a:avLst/>
          </a:prstGeom>
          <a:noFill/>
        </p:spPr>
      </p:pic>
      <p:sp>
        <p:nvSpPr>
          <p:cNvPr id="3" name="TextBox 2"/>
          <p:cNvSpPr txBox="1"/>
          <p:nvPr/>
        </p:nvSpPr>
        <p:spPr>
          <a:xfrm>
            <a:off x="2819400" y="457200"/>
            <a:ext cx="3810000" cy="584775"/>
          </a:xfrm>
          <a:prstGeom prst="rect">
            <a:avLst/>
          </a:prstGeom>
          <a:noFill/>
        </p:spPr>
        <p:txBody>
          <a:bodyPr wrap="square" rtlCol="0">
            <a:spAutoFit/>
          </a:bodyPr>
          <a:lstStyle/>
          <a:p>
            <a:r>
              <a:rPr lang="en-US" sz="3200" dirty="0" smtClean="0"/>
              <a:t>Sever Ugly </a:t>
            </a:r>
            <a:r>
              <a:rPr lang="en-US" sz="3200" dirty="0" err="1" smtClean="0"/>
              <a:t>Striae</a:t>
            </a:r>
            <a:endParaRPr lang="en-US" sz="3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90600"/>
          </a:xfrm>
        </p:spPr>
        <p:txBody>
          <a:bodyPr>
            <a:normAutofit/>
          </a:bodyPr>
          <a:lstStyle/>
          <a:p>
            <a:pPr algn="ctr"/>
            <a:r>
              <a:rPr lang="en-US" dirty="0" err="1" smtClean="0"/>
              <a:t>Striae</a:t>
            </a:r>
            <a:r>
              <a:rPr lang="en-US" dirty="0" smtClean="0"/>
              <a:t> ( Stretch Marks) on Skin</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D:\PHOTO\photo\STEROIDS\100_4488 - Copy.jpg"/>
          <p:cNvPicPr>
            <a:picLocks noChangeAspect="1" noChangeArrowheads="1"/>
          </p:cNvPicPr>
          <p:nvPr/>
        </p:nvPicPr>
        <p:blipFill>
          <a:blip r:embed="rId2"/>
          <a:srcRect/>
          <a:stretch>
            <a:fillRect/>
          </a:stretch>
        </p:blipFill>
        <p:spPr bwMode="auto">
          <a:xfrm>
            <a:off x="2514600" y="1066800"/>
            <a:ext cx="4343400" cy="5791200"/>
          </a:xfrm>
          <a:prstGeom prst="rect">
            <a:avLst/>
          </a:prstGeom>
          <a:noFill/>
        </p:spPr>
      </p:pic>
      <p:pic>
        <p:nvPicPr>
          <p:cNvPr id="5" name="Picture 2" descr="D:\TSMT\shyam\IMG-20170808-WA0180.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6" name="TextBox 5"/>
          <p:cNvSpPr txBox="1"/>
          <p:nvPr/>
        </p:nvSpPr>
        <p:spPr>
          <a:xfrm>
            <a:off x="228600" y="4724400"/>
            <a:ext cx="8382000" cy="523220"/>
          </a:xfrm>
          <a:prstGeom prst="rect">
            <a:avLst/>
          </a:prstGeom>
          <a:noFill/>
        </p:spPr>
        <p:txBody>
          <a:bodyPr wrap="square" rtlCol="0">
            <a:spAutoFit/>
          </a:bodyPr>
          <a:lstStyle/>
          <a:p>
            <a:r>
              <a:rPr lang="en-US" sz="2800" b="1" dirty="0" smtClean="0">
                <a:solidFill>
                  <a:schemeClr val="bg1"/>
                </a:solidFill>
              </a:rPr>
              <a:t>Ulcers develop in stretch marks but fungus prevails</a:t>
            </a:r>
            <a:r>
              <a:rPr lang="en-US" sz="2000" b="1" dirty="0" smtClean="0"/>
              <a:t>.</a:t>
            </a:r>
            <a:endParaRPr lang="en-US" sz="2000" b="1" dirty="0"/>
          </a:p>
        </p:txBody>
      </p:sp>
      <p:sp>
        <p:nvSpPr>
          <p:cNvPr id="7" name="Right Arrow 6"/>
          <p:cNvSpPr/>
          <p:nvPr/>
        </p:nvSpPr>
        <p:spPr>
          <a:xfrm rot="19207107">
            <a:off x="1100160" y="3682518"/>
            <a:ext cx="2951497" cy="419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7216111">
            <a:off x="5316843" y="2598444"/>
            <a:ext cx="3930573" cy="4088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HOTO\photo\STEROIDS\IMG-20150602-WA0139.jpg"/>
          <p:cNvPicPr>
            <a:picLocks noChangeAspect="1" noChangeArrowheads="1"/>
          </p:cNvPicPr>
          <p:nvPr/>
        </p:nvPicPr>
        <p:blipFill>
          <a:blip r:embed="rId2"/>
          <a:srcRect/>
          <a:stretch>
            <a:fillRect/>
          </a:stretch>
        </p:blipFill>
        <p:spPr bwMode="auto">
          <a:xfrm>
            <a:off x="2000250" y="0"/>
            <a:ext cx="5143500" cy="6858000"/>
          </a:xfrm>
          <a:prstGeom prst="rect">
            <a:avLst/>
          </a:prstGeom>
          <a:noFill/>
        </p:spPr>
      </p:pic>
      <p:sp>
        <p:nvSpPr>
          <p:cNvPr id="3" name="TextBox 2"/>
          <p:cNvSpPr txBox="1"/>
          <p:nvPr/>
        </p:nvSpPr>
        <p:spPr>
          <a:xfrm>
            <a:off x="1981200" y="5638800"/>
            <a:ext cx="5105400" cy="1077218"/>
          </a:xfrm>
          <a:prstGeom prst="rect">
            <a:avLst/>
          </a:prstGeom>
          <a:noFill/>
        </p:spPr>
        <p:txBody>
          <a:bodyPr wrap="square" rtlCol="0">
            <a:spAutoFit/>
          </a:bodyPr>
          <a:lstStyle/>
          <a:p>
            <a:r>
              <a:rPr lang="en-US" sz="3200" b="1" dirty="0" smtClean="0">
                <a:solidFill>
                  <a:schemeClr val="bg1"/>
                </a:solidFill>
              </a:rPr>
              <a:t>Thinning of skin with stretch marks( </a:t>
            </a:r>
            <a:r>
              <a:rPr lang="en-US" sz="3200" b="1" dirty="0" err="1" smtClean="0">
                <a:solidFill>
                  <a:schemeClr val="bg1"/>
                </a:solidFill>
              </a:rPr>
              <a:t>striae</a:t>
            </a:r>
            <a:r>
              <a:rPr lang="en-US" sz="3200" b="1" dirty="0" smtClean="0">
                <a:solidFill>
                  <a:schemeClr val="bg1"/>
                </a:solidFill>
              </a:rPr>
              <a:t>)</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PHOTO\photo\DERMATOPHYTOSIS\T.Cru\DSCN4554.JPG"/>
          <p:cNvPicPr>
            <a:picLocks noChangeAspect="1" noChangeArrowheads="1"/>
          </p:cNvPicPr>
          <p:nvPr/>
        </p:nvPicPr>
        <p:blipFill>
          <a:blip r:embed="rId3"/>
          <a:srcRect/>
          <a:stretch>
            <a:fillRect/>
          </a:stretch>
        </p:blipFill>
        <p:spPr bwMode="auto">
          <a:xfrm>
            <a:off x="0" y="-2327"/>
            <a:ext cx="9144000" cy="6860327"/>
          </a:xfrm>
          <a:prstGeom prst="rect">
            <a:avLst/>
          </a:prstGeom>
          <a:noFill/>
        </p:spPr>
      </p:pic>
      <p:sp>
        <p:nvSpPr>
          <p:cNvPr id="3" name="TextBox 2"/>
          <p:cNvSpPr txBox="1"/>
          <p:nvPr/>
        </p:nvSpPr>
        <p:spPr>
          <a:xfrm>
            <a:off x="7162800" y="381000"/>
            <a:ext cx="1447800" cy="369332"/>
          </a:xfrm>
          <a:prstGeom prst="rect">
            <a:avLst/>
          </a:prstGeom>
          <a:noFill/>
        </p:spPr>
        <p:txBody>
          <a:bodyPr wrap="square" rtlCol="0">
            <a:spAutoFit/>
          </a:bodyPr>
          <a:lstStyle/>
          <a:p>
            <a:endParaRPr lang="en-US" dirty="0"/>
          </a:p>
        </p:txBody>
      </p:sp>
      <p:sp>
        <p:nvSpPr>
          <p:cNvPr id="4" name="TextBox 3"/>
          <p:cNvSpPr txBox="1"/>
          <p:nvPr/>
        </p:nvSpPr>
        <p:spPr>
          <a:xfrm>
            <a:off x="0" y="4114800"/>
            <a:ext cx="3276600" cy="800219"/>
          </a:xfrm>
          <a:prstGeom prst="rect">
            <a:avLst/>
          </a:prstGeom>
          <a:noFill/>
        </p:spPr>
        <p:txBody>
          <a:bodyPr wrap="square" rtlCol="0">
            <a:spAutoFit/>
          </a:bodyPr>
          <a:lstStyle/>
          <a:p>
            <a:r>
              <a:rPr lang="en-US" sz="2800" dirty="0" smtClean="0">
                <a:solidFill>
                  <a:schemeClr val="bg1"/>
                </a:solidFill>
              </a:rPr>
              <a:t>Typical </a:t>
            </a:r>
            <a:r>
              <a:rPr lang="en-US" sz="2800" dirty="0" err="1" smtClean="0">
                <a:solidFill>
                  <a:schemeClr val="bg1"/>
                </a:solidFill>
              </a:rPr>
              <a:t>Tinea</a:t>
            </a:r>
            <a:r>
              <a:rPr lang="en-US" sz="2800" dirty="0" smtClean="0">
                <a:solidFill>
                  <a:schemeClr val="bg1"/>
                </a:solidFill>
              </a:rPr>
              <a:t> </a:t>
            </a:r>
            <a:r>
              <a:rPr lang="en-US" sz="2800" dirty="0" err="1" smtClean="0">
                <a:solidFill>
                  <a:schemeClr val="bg1"/>
                </a:solidFill>
              </a:rPr>
              <a:t>cruris</a:t>
            </a:r>
            <a:endParaRPr lang="en-US" sz="2800" dirty="0" smtClean="0">
              <a:solidFill>
                <a:schemeClr val="bg1"/>
              </a:solidFill>
            </a:endParaRPr>
          </a:p>
          <a:p>
            <a:endParaRPr lang="en-US" dirty="0"/>
          </a:p>
        </p:txBody>
      </p:sp>
      <p:sp>
        <p:nvSpPr>
          <p:cNvPr id="6" name="Right Arrow 5"/>
          <p:cNvSpPr/>
          <p:nvPr/>
        </p:nvSpPr>
        <p:spPr>
          <a:xfrm rot="20618783">
            <a:off x="3002317" y="4115607"/>
            <a:ext cx="1143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algn="ctr"/>
            <a:r>
              <a:rPr lang="en-US" dirty="0" err="1" smtClean="0"/>
              <a:t>Ecchymosis</a:t>
            </a:r>
            <a:r>
              <a:rPr lang="en-US" dirty="0" smtClean="0"/>
              <a:t>, </a:t>
            </a:r>
            <a:r>
              <a:rPr lang="en-US" dirty="0" err="1" smtClean="0"/>
              <a:t>Purpura</a:t>
            </a:r>
            <a:r>
              <a:rPr lang="en-US" dirty="0" smtClean="0"/>
              <a:t> ( along with </a:t>
            </a:r>
            <a:r>
              <a:rPr lang="en-US" dirty="0" err="1" smtClean="0"/>
              <a:t>striae</a:t>
            </a:r>
            <a:r>
              <a:rPr lang="en-US" dirty="0" smtClean="0"/>
              <a:t>)</a:t>
            </a:r>
          </a:p>
        </p:txBody>
      </p:sp>
      <p:sp>
        <p:nvSpPr>
          <p:cNvPr id="4" name="Content Placeholder 3"/>
          <p:cNvSpPr>
            <a:spLocks noGrp="1"/>
          </p:cNvSpPr>
          <p:nvPr>
            <p:ph idx="1"/>
          </p:nvPr>
        </p:nvSpPr>
        <p:spPr/>
        <p:txBody>
          <a:bodyPr/>
          <a:lstStyle/>
          <a:p>
            <a:endParaRPr lang="en-US"/>
          </a:p>
        </p:txBody>
      </p:sp>
      <p:pic>
        <p:nvPicPr>
          <p:cNvPr id="2050" name="Picture 2" descr="D:\PHOTO\photo\STEROIDS\100_4489.jpg"/>
          <p:cNvPicPr>
            <a:picLocks noChangeAspect="1" noChangeArrowheads="1"/>
          </p:cNvPicPr>
          <p:nvPr/>
        </p:nvPicPr>
        <p:blipFill>
          <a:blip r:embed="rId2"/>
          <a:srcRect/>
          <a:stretch>
            <a:fillRect/>
          </a:stretch>
        </p:blipFill>
        <p:spPr bwMode="auto">
          <a:xfrm>
            <a:off x="838200" y="1257300"/>
            <a:ext cx="7467600" cy="56007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Purpura</a:t>
            </a:r>
            <a:endParaRPr lang="en-US" dirty="0"/>
          </a:p>
        </p:txBody>
      </p:sp>
      <p:pic>
        <p:nvPicPr>
          <p:cNvPr id="4" name="Picture 2" descr="D:\PHOTO\photo\Senile Purpura\DSCN4298.JPG"/>
          <p:cNvPicPr>
            <a:picLocks noGrp="1" noChangeAspect="1" noChangeArrowheads="1"/>
          </p:cNvPicPr>
          <p:nvPr>
            <p:ph idx="1"/>
          </p:nvPr>
        </p:nvPicPr>
        <p:blipFill>
          <a:blip r:embed="rId2"/>
          <a:srcRect/>
          <a:stretch>
            <a:fillRect/>
          </a:stretch>
        </p:blipFill>
        <p:spPr bwMode="auto">
          <a:xfrm>
            <a:off x="990600" y="1451769"/>
            <a:ext cx="7208308" cy="5406231"/>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noAutofit/>
          </a:bodyPr>
          <a:lstStyle/>
          <a:p>
            <a:pPr algn="ctr"/>
            <a:r>
              <a:rPr lang="en-US" sz="4400" b="1" dirty="0" smtClean="0"/>
              <a:t>Skin lightening- </a:t>
            </a:r>
            <a:br>
              <a:rPr lang="en-US" sz="4400" b="1" dirty="0" smtClean="0"/>
            </a:br>
            <a:r>
              <a:rPr lang="en-US" sz="4400" b="1" dirty="0" smtClean="0"/>
              <a:t>Three in One Creams </a:t>
            </a:r>
            <a:r>
              <a:rPr lang="en-US" sz="4400" b="1" dirty="0" smtClean="0"/>
              <a:t>contain</a:t>
            </a:r>
            <a:endParaRPr lang="en-US" sz="4400" b="1" dirty="0"/>
          </a:p>
        </p:txBody>
      </p:sp>
      <p:sp>
        <p:nvSpPr>
          <p:cNvPr id="3" name="Content Placeholder 2"/>
          <p:cNvSpPr>
            <a:spLocks noGrp="1"/>
          </p:cNvSpPr>
          <p:nvPr>
            <p:ph idx="1"/>
          </p:nvPr>
        </p:nvSpPr>
        <p:spPr/>
        <p:txBody>
          <a:bodyPr/>
          <a:lstStyle/>
          <a:p>
            <a:r>
              <a:rPr lang="en-US" sz="3600" dirty="0" err="1" smtClean="0"/>
              <a:t>Fluocinolone</a:t>
            </a:r>
            <a:r>
              <a:rPr lang="en-US" sz="3600" dirty="0" smtClean="0"/>
              <a:t>/ </a:t>
            </a:r>
            <a:r>
              <a:rPr lang="en-US" sz="3600" dirty="0" err="1" smtClean="0"/>
              <a:t>Mometasone</a:t>
            </a:r>
            <a:endParaRPr lang="en-US" sz="3600" dirty="0" smtClean="0"/>
          </a:p>
          <a:p>
            <a:endParaRPr lang="en-US" sz="3600" dirty="0" smtClean="0"/>
          </a:p>
          <a:p>
            <a:r>
              <a:rPr lang="en-US" sz="3600" dirty="0" smtClean="0"/>
              <a:t>Hydroquinone</a:t>
            </a:r>
          </a:p>
          <a:p>
            <a:endParaRPr lang="en-US" sz="3600" dirty="0" smtClean="0"/>
          </a:p>
          <a:p>
            <a:r>
              <a:rPr lang="en-US" sz="3600" dirty="0" err="1" smtClean="0"/>
              <a:t>Tretinoin</a:t>
            </a:r>
            <a:endParaRPr lang="en-US" sz="3600" dirty="0" smtClean="0"/>
          </a:p>
          <a:p>
            <a:endParaRPr lang="en-US" sz="3600" dirty="0" smtClean="0"/>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0"/>
            <a:ext cx="8229600" cy="6172517"/>
          </a:xfrm>
        </p:spPr>
        <p:txBody>
          <a:bodyPr>
            <a:normAutofit/>
          </a:bodyPr>
          <a:lstStyle/>
          <a:p>
            <a:pPr>
              <a:buNone/>
            </a:pPr>
            <a:endParaRPr lang="en-US" dirty="0" smtClean="0"/>
          </a:p>
          <a:p>
            <a:pPr>
              <a:buNone/>
            </a:pPr>
            <a:r>
              <a:rPr lang="en-US" sz="3900" dirty="0" smtClean="0"/>
              <a:t>   </a:t>
            </a:r>
            <a:r>
              <a:rPr lang="en-US" sz="3900" dirty="0" err="1" smtClean="0"/>
              <a:t>Skinlite</a:t>
            </a:r>
            <a:r>
              <a:rPr lang="en-US" sz="3900" dirty="0" smtClean="0"/>
              <a:t>, </a:t>
            </a:r>
            <a:r>
              <a:rPr lang="en-US" sz="3900" dirty="0" err="1" smtClean="0"/>
              <a:t>Cosmelite</a:t>
            </a:r>
            <a:r>
              <a:rPr lang="en-US" sz="3900" dirty="0" smtClean="0"/>
              <a:t>, </a:t>
            </a:r>
            <a:r>
              <a:rPr lang="en-US" sz="3900" dirty="0" err="1" smtClean="0"/>
              <a:t>Melalite</a:t>
            </a:r>
            <a:r>
              <a:rPr lang="en-US" sz="3900" dirty="0" smtClean="0"/>
              <a:t> XL, </a:t>
            </a:r>
            <a:r>
              <a:rPr lang="en-US" sz="3900" dirty="0" err="1" smtClean="0"/>
              <a:t>Melacare</a:t>
            </a:r>
            <a:r>
              <a:rPr lang="en-US" sz="3900" dirty="0" smtClean="0"/>
              <a:t>, </a:t>
            </a:r>
            <a:r>
              <a:rPr lang="en-US" sz="3900" dirty="0" err="1" smtClean="0"/>
              <a:t>Melacare</a:t>
            </a:r>
            <a:r>
              <a:rPr lang="en-US" sz="3900" dirty="0" smtClean="0"/>
              <a:t> forte, </a:t>
            </a:r>
            <a:r>
              <a:rPr lang="en-US" sz="3900" dirty="0" err="1" smtClean="0"/>
              <a:t>Lomela</a:t>
            </a:r>
            <a:r>
              <a:rPr lang="en-US" sz="3900" dirty="0" smtClean="0"/>
              <a:t>, </a:t>
            </a:r>
            <a:r>
              <a:rPr lang="en-US" sz="3900" dirty="0" err="1" smtClean="0"/>
              <a:t>Getlite</a:t>
            </a:r>
            <a:r>
              <a:rPr lang="en-US" sz="3900" dirty="0" smtClean="0"/>
              <a:t>, </a:t>
            </a:r>
            <a:r>
              <a:rPr lang="en-US" sz="3900" dirty="0" err="1" smtClean="0"/>
              <a:t>lookbrite</a:t>
            </a:r>
            <a:r>
              <a:rPr lang="en-US" sz="3900" dirty="0" smtClean="0"/>
              <a:t>, </a:t>
            </a:r>
            <a:r>
              <a:rPr lang="en-US" sz="3900" dirty="0" err="1" smtClean="0"/>
              <a:t>Eveglow</a:t>
            </a:r>
            <a:r>
              <a:rPr lang="en-US" sz="3900" dirty="0" smtClean="0"/>
              <a:t>, </a:t>
            </a:r>
            <a:r>
              <a:rPr lang="en-US" sz="3900" dirty="0" err="1" smtClean="0"/>
              <a:t>Metacortil</a:t>
            </a:r>
            <a:r>
              <a:rPr lang="en-US" sz="3900" dirty="0" smtClean="0"/>
              <a:t> </a:t>
            </a:r>
            <a:r>
              <a:rPr lang="en-US" sz="3900" dirty="0" err="1" smtClean="0"/>
              <a:t>lite</a:t>
            </a:r>
            <a:r>
              <a:rPr lang="en-US" sz="3900" dirty="0" smtClean="0"/>
              <a:t>, </a:t>
            </a:r>
            <a:r>
              <a:rPr lang="en-US" sz="3900" dirty="0" err="1" smtClean="0"/>
              <a:t>Melamet</a:t>
            </a:r>
            <a:r>
              <a:rPr lang="en-US" sz="3900" dirty="0" smtClean="0"/>
              <a:t> White, Pearl ,</a:t>
            </a:r>
            <a:r>
              <a:rPr lang="en-US" sz="3900" dirty="0" err="1" smtClean="0"/>
              <a:t>Grazia</a:t>
            </a:r>
            <a:r>
              <a:rPr lang="en-US" sz="3900" dirty="0" smtClean="0"/>
              <a:t>, </a:t>
            </a:r>
            <a:r>
              <a:rPr lang="en-US" sz="3900" dirty="0" err="1" smtClean="0"/>
              <a:t>Metaskin</a:t>
            </a:r>
            <a:r>
              <a:rPr lang="en-US" sz="3900" dirty="0" smtClean="0"/>
              <a:t>, </a:t>
            </a:r>
            <a:r>
              <a:rPr lang="en-US" sz="3900" dirty="0" err="1" smtClean="0"/>
              <a:t>Liteskin</a:t>
            </a:r>
            <a:r>
              <a:rPr lang="en-US" sz="3900" dirty="0" smtClean="0"/>
              <a:t>, </a:t>
            </a:r>
            <a:r>
              <a:rPr lang="en-US" sz="3900" dirty="0" err="1" smtClean="0"/>
              <a:t>Melacut</a:t>
            </a:r>
            <a:r>
              <a:rPr lang="en-US" sz="3900" dirty="0" smtClean="0"/>
              <a:t>, </a:t>
            </a:r>
            <a:r>
              <a:rPr lang="en-US" sz="3900" dirty="0" err="1" smtClean="0"/>
              <a:t>Mosol</a:t>
            </a:r>
            <a:r>
              <a:rPr lang="en-US" sz="3900" dirty="0" smtClean="0"/>
              <a:t> Plus, </a:t>
            </a:r>
            <a:r>
              <a:rPr lang="en-US" sz="3900" dirty="0" err="1" smtClean="0"/>
              <a:t>Motesol</a:t>
            </a:r>
            <a:r>
              <a:rPr lang="en-US" sz="3900" dirty="0" smtClean="0"/>
              <a:t> Plus, </a:t>
            </a:r>
            <a:r>
              <a:rPr lang="en-US" sz="3900" dirty="0" err="1" smtClean="0"/>
              <a:t>Acnezac</a:t>
            </a:r>
            <a:r>
              <a:rPr lang="en-US" sz="3900" dirty="0" smtClean="0"/>
              <a:t> MS, </a:t>
            </a:r>
            <a:r>
              <a:rPr lang="en-US" sz="3900" dirty="0" err="1" smtClean="0"/>
              <a:t>Melanorm</a:t>
            </a:r>
            <a:r>
              <a:rPr lang="en-US" sz="3900" dirty="0" smtClean="0"/>
              <a:t> MS ,D-</a:t>
            </a:r>
            <a:r>
              <a:rPr lang="en-US" sz="3900" dirty="0" err="1" smtClean="0"/>
              <a:t>Masi</a:t>
            </a:r>
            <a:r>
              <a:rPr lang="en-US" sz="3900" dirty="0" smtClean="0"/>
              <a:t>, </a:t>
            </a:r>
            <a:r>
              <a:rPr lang="en-US" sz="3900" dirty="0" err="1" smtClean="0"/>
              <a:t>Depig</a:t>
            </a:r>
            <a:r>
              <a:rPr lang="en-US" sz="3900" dirty="0" smtClean="0"/>
              <a:t>-TM ,M-</a:t>
            </a:r>
            <a:r>
              <a:rPr lang="en-US" sz="3900" dirty="0" err="1" smtClean="0"/>
              <a:t>lite</a:t>
            </a:r>
            <a:r>
              <a:rPr lang="en-US" sz="3900" dirty="0" smtClean="0"/>
              <a:t>, HQN Plus, Multi HTM, </a:t>
            </a:r>
            <a:r>
              <a:rPr lang="en-US" sz="3900" dirty="0" err="1" smtClean="0"/>
              <a:t>Tinacare</a:t>
            </a:r>
            <a:r>
              <a:rPr lang="en-US" sz="3900" dirty="0" smtClean="0"/>
              <a:t>, </a:t>
            </a:r>
            <a:r>
              <a:rPr lang="en-US" sz="3900" dirty="0" err="1" smtClean="0"/>
              <a:t>Melabest</a:t>
            </a:r>
            <a:r>
              <a:rPr lang="en-US" sz="3900" dirty="0" smtClean="0"/>
              <a:t>,  No-scar , UB Fair</a:t>
            </a:r>
            <a:endParaRPr lang="en-US" sz="3900" dirty="0"/>
          </a:p>
        </p:txBody>
      </p:sp>
      <p:sp>
        <p:nvSpPr>
          <p:cNvPr id="4" name="TextBox 3"/>
          <p:cNvSpPr txBox="1"/>
          <p:nvPr/>
        </p:nvSpPr>
        <p:spPr>
          <a:xfrm>
            <a:off x="1371600" y="6096000"/>
            <a:ext cx="5410200" cy="523220"/>
          </a:xfrm>
          <a:prstGeom prst="rect">
            <a:avLst/>
          </a:prstGeom>
          <a:noFill/>
        </p:spPr>
        <p:txBody>
          <a:bodyPr wrap="square" rtlCol="0">
            <a:spAutoFit/>
          </a:bodyPr>
          <a:lstStyle/>
          <a:p>
            <a:r>
              <a:rPr lang="en-US" sz="2800" dirty="0" smtClean="0"/>
              <a:t>And many more….</a:t>
            </a:r>
            <a:endParaRPr lang="en-US" sz="2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Fairness craze</a:t>
            </a:r>
            <a:endParaRPr lang="en-US" dirty="0"/>
          </a:p>
        </p:txBody>
      </p:sp>
      <p:sp>
        <p:nvSpPr>
          <p:cNvPr id="3" name="Content Placeholder 2"/>
          <p:cNvSpPr>
            <a:spLocks noGrp="1"/>
          </p:cNvSpPr>
          <p:nvPr>
            <p:ph idx="1"/>
          </p:nvPr>
        </p:nvSpPr>
        <p:spPr/>
        <p:txBody>
          <a:bodyPr>
            <a:normAutofit/>
          </a:bodyPr>
          <a:lstStyle/>
          <a:p>
            <a:pPr>
              <a:buNone/>
            </a:pPr>
            <a:r>
              <a:rPr lang="en-US" sz="4000" dirty="0" smtClean="0"/>
              <a:t>          Young boys and girls, men and women apply such creams on face by recommendation of friends, chemists, relatives or parlor and land up in various side effects on face.  This is called Topical Steroid Damaged/ Dependent Face (TSDF)</a:t>
            </a:r>
            <a:endParaRPr lang="en-US" sz="4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err="1" smtClean="0"/>
              <a:t>Telangiectasia</a:t>
            </a:r>
            <a:r>
              <a:rPr lang="en-US" dirty="0" smtClean="0"/>
              <a:t> ( Permanent dilatation of blood vessels)</a:t>
            </a:r>
            <a:br>
              <a:rPr lang="en-US" dirty="0" smtClean="0"/>
            </a:br>
            <a:endParaRPr lang="en-US" dirty="0"/>
          </a:p>
        </p:txBody>
      </p:sp>
      <p:sp>
        <p:nvSpPr>
          <p:cNvPr id="3" name="Content Placeholder 2"/>
          <p:cNvSpPr>
            <a:spLocks noGrp="1"/>
          </p:cNvSpPr>
          <p:nvPr>
            <p:ph idx="1"/>
          </p:nvPr>
        </p:nvSpPr>
        <p:spPr/>
        <p:txBody>
          <a:bodyPr/>
          <a:lstStyle/>
          <a:p>
            <a:endParaRPr lang="en-US" dirty="0"/>
          </a:p>
        </p:txBody>
      </p:sp>
      <p:pic>
        <p:nvPicPr>
          <p:cNvPr id="5123" name="Picture 3" descr="D:\ITATSA 2\ITATSA\STEROIDS\IMG-20150710-WA0055.jpg"/>
          <p:cNvPicPr>
            <a:picLocks noChangeAspect="1" noChangeArrowheads="1"/>
          </p:cNvPicPr>
          <p:nvPr/>
        </p:nvPicPr>
        <p:blipFill>
          <a:blip r:embed="rId2"/>
          <a:srcRect/>
          <a:stretch>
            <a:fillRect/>
          </a:stretch>
        </p:blipFill>
        <p:spPr bwMode="auto">
          <a:xfrm>
            <a:off x="609600" y="1136651"/>
            <a:ext cx="8077199" cy="5721349"/>
          </a:xfrm>
          <a:prstGeom prst="rect">
            <a:avLst/>
          </a:prstGeom>
          <a:noFill/>
        </p:spPr>
      </p:pic>
      <p:sp>
        <p:nvSpPr>
          <p:cNvPr id="5" name="TextBox 4"/>
          <p:cNvSpPr txBox="1"/>
          <p:nvPr/>
        </p:nvSpPr>
        <p:spPr>
          <a:xfrm>
            <a:off x="609600" y="5791200"/>
            <a:ext cx="8077200" cy="461665"/>
          </a:xfrm>
          <a:prstGeom prst="rect">
            <a:avLst/>
          </a:prstGeom>
          <a:noFill/>
        </p:spPr>
        <p:txBody>
          <a:bodyPr wrap="square" rtlCol="0">
            <a:spAutoFit/>
          </a:bodyPr>
          <a:lstStyle/>
          <a:p>
            <a:r>
              <a:rPr lang="en-US" sz="2400" dirty="0" smtClean="0">
                <a:solidFill>
                  <a:schemeClr val="bg1"/>
                </a:solidFill>
              </a:rPr>
              <a:t>It is irreversible damage to the skin , responds only to LASERs</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ITATSA 2\ITATSA\STEROIDS\ccc.jpg"/>
          <p:cNvPicPr>
            <a:picLocks noChangeAspect="1" noChangeArrowheads="1"/>
          </p:cNvPicPr>
          <p:nvPr/>
        </p:nvPicPr>
        <p:blipFill>
          <a:blip r:embed="rId2"/>
          <a:srcRect/>
          <a:stretch>
            <a:fillRect/>
          </a:stretch>
        </p:blipFill>
        <p:spPr bwMode="auto">
          <a:xfrm>
            <a:off x="25531" y="0"/>
            <a:ext cx="9118469" cy="6857999"/>
          </a:xfrm>
          <a:prstGeom prst="rect">
            <a:avLst/>
          </a:prstGeom>
          <a:noFill/>
        </p:spPr>
      </p:pic>
      <p:sp>
        <p:nvSpPr>
          <p:cNvPr id="3" name="TextBox 2"/>
          <p:cNvSpPr txBox="1"/>
          <p:nvPr/>
        </p:nvSpPr>
        <p:spPr>
          <a:xfrm>
            <a:off x="4724400" y="5791200"/>
            <a:ext cx="3810000" cy="584775"/>
          </a:xfrm>
          <a:prstGeom prst="rect">
            <a:avLst/>
          </a:prstGeom>
          <a:noFill/>
        </p:spPr>
        <p:txBody>
          <a:bodyPr wrap="square" rtlCol="0">
            <a:spAutoFit/>
          </a:bodyPr>
          <a:lstStyle/>
          <a:p>
            <a:r>
              <a:rPr lang="en-US" sz="3200" dirty="0" err="1" smtClean="0">
                <a:solidFill>
                  <a:schemeClr val="bg1"/>
                </a:solidFill>
              </a:rPr>
              <a:t>Telangiectasia</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err="1" smtClean="0"/>
              <a:t>Perioral</a:t>
            </a:r>
            <a:r>
              <a:rPr lang="en-US" dirty="0" smtClean="0"/>
              <a:t> Dermatitis</a:t>
            </a:r>
            <a:endParaRPr lang="en-US" dirty="0"/>
          </a:p>
        </p:txBody>
      </p:sp>
      <p:sp>
        <p:nvSpPr>
          <p:cNvPr id="5" name="TextBox 4"/>
          <p:cNvSpPr txBox="1"/>
          <p:nvPr/>
        </p:nvSpPr>
        <p:spPr>
          <a:xfrm>
            <a:off x="1447800" y="6172200"/>
            <a:ext cx="7162800" cy="646331"/>
          </a:xfrm>
          <a:prstGeom prst="rect">
            <a:avLst/>
          </a:prstGeom>
          <a:noFill/>
        </p:spPr>
        <p:txBody>
          <a:bodyPr wrap="square" rtlCol="0">
            <a:spAutoFit/>
          </a:bodyPr>
          <a:lstStyle/>
          <a:p>
            <a:r>
              <a:rPr lang="en-US" sz="3600" dirty="0" err="1" smtClean="0">
                <a:solidFill>
                  <a:schemeClr val="bg1"/>
                </a:solidFill>
              </a:rPr>
              <a:t>Erythematous</a:t>
            </a:r>
            <a:r>
              <a:rPr lang="en-US" sz="3600" dirty="0" smtClean="0">
                <a:solidFill>
                  <a:schemeClr val="bg1"/>
                </a:solidFill>
              </a:rPr>
              <a:t> papules around lips</a:t>
            </a:r>
            <a:endParaRPr lang="en-US" sz="3600" dirty="0">
              <a:solidFill>
                <a:schemeClr val="bg1"/>
              </a:solidFill>
            </a:endParaRPr>
          </a:p>
        </p:txBody>
      </p:sp>
      <p:pic>
        <p:nvPicPr>
          <p:cNvPr id="6" name="Picture 3" descr="D:\PHOTO\photo\POD\perioral dermatitis.JPG"/>
          <p:cNvPicPr>
            <a:picLocks noGrp="1" noChangeAspect="1" noChangeArrowheads="1"/>
          </p:cNvPicPr>
          <p:nvPr>
            <p:ph idx="1"/>
          </p:nvPr>
        </p:nvPicPr>
        <p:blipFill>
          <a:blip r:embed="rId2" cstate="print"/>
          <a:srcRect/>
          <a:stretch>
            <a:fillRect/>
          </a:stretch>
        </p:blipFill>
        <p:spPr bwMode="auto">
          <a:xfrm>
            <a:off x="1148292" y="1295400"/>
            <a:ext cx="7010400" cy="5257800"/>
          </a:xfrm>
          <a:prstGeom prst="rect">
            <a:avLst/>
          </a:prstGeom>
          <a:noFill/>
        </p:spPr>
      </p:pic>
      <p:sp>
        <p:nvSpPr>
          <p:cNvPr id="7" name="TextBox 6"/>
          <p:cNvSpPr txBox="1"/>
          <p:nvPr/>
        </p:nvSpPr>
        <p:spPr>
          <a:xfrm>
            <a:off x="1371600" y="5410200"/>
            <a:ext cx="7010400" cy="523220"/>
          </a:xfrm>
          <a:prstGeom prst="rect">
            <a:avLst/>
          </a:prstGeom>
          <a:noFill/>
        </p:spPr>
        <p:txBody>
          <a:bodyPr wrap="square" rtlCol="0">
            <a:spAutoFit/>
          </a:bodyPr>
          <a:lstStyle/>
          <a:p>
            <a:r>
              <a:rPr lang="en-US" sz="2800" b="1" dirty="0" err="1" smtClean="0">
                <a:solidFill>
                  <a:schemeClr val="bg1"/>
                </a:solidFill>
              </a:rPr>
              <a:t>Erythematous</a:t>
            </a:r>
            <a:r>
              <a:rPr lang="en-US" sz="2800" b="1" dirty="0" smtClean="0">
                <a:solidFill>
                  <a:schemeClr val="bg1"/>
                </a:solidFill>
              </a:rPr>
              <a:t>, scaly papules around lips</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PHOTO\photo\POD\perioral dermatitis.JPG"/>
          <p:cNvPicPr>
            <a:picLocks noChangeAspect="1" noChangeArrowheads="1"/>
          </p:cNvPicPr>
          <p:nvPr/>
        </p:nvPicPr>
        <p:blipFill>
          <a:blip r:embed="rId2"/>
          <a:srcRect/>
          <a:stretch>
            <a:fillRect/>
          </a:stretch>
        </p:blipFill>
        <p:spPr bwMode="auto">
          <a:xfrm>
            <a:off x="-181" y="0"/>
            <a:ext cx="9146478" cy="6857999"/>
          </a:xfrm>
          <a:prstGeom prst="rect">
            <a:avLst/>
          </a:prstGeom>
          <a:noFill/>
        </p:spPr>
      </p:pic>
      <p:sp>
        <p:nvSpPr>
          <p:cNvPr id="5" name="TextBox 4"/>
          <p:cNvSpPr txBox="1"/>
          <p:nvPr/>
        </p:nvSpPr>
        <p:spPr>
          <a:xfrm>
            <a:off x="1371600" y="5943600"/>
            <a:ext cx="4724400" cy="523220"/>
          </a:xfrm>
          <a:prstGeom prst="rect">
            <a:avLst/>
          </a:prstGeom>
          <a:noFill/>
        </p:spPr>
        <p:txBody>
          <a:bodyPr wrap="square" rtlCol="0">
            <a:spAutoFit/>
          </a:bodyPr>
          <a:lstStyle/>
          <a:p>
            <a:r>
              <a:rPr lang="en-US" sz="2800" b="1" dirty="0" smtClean="0">
                <a:solidFill>
                  <a:schemeClr val="bg1"/>
                </a:solidFill>
              </a:rPr>
              <a:t>Same patient , close-up view</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152400"/>
            <a:ext cx="7010400" cy="830997"/>
          </a:xfrm>
          <a:prstGeom prst="rect">
            <a:avLst/>
          </a:prstGeom>
          <a:noFill/>
        </p:spPr>
        <p:txBody>
          <a:bodyPr wrap="square" rtlCol="0">
            <a:spAutoFit/>
          </a:bodyPr>
          <a:lstStyle/>
          <a:p>
            <a:pPr algn="ctr"/>
            <a:r>
              <a:rPr lang="en-US" sz="4800" b="1" dirty="0" err="1" smtClean="0"/>
              <a:t>Rosacea</a:t>
            </a:r>
            <a:endParaRPr lang="en-US" sz="4800" b="1" dirty="0"/>
          </a:p>
        </p:txBody>
      </p:sp>
      <p:pic>
        <p:nvPicPr>
          <p:cNvPr id="2051" name="Picture 3" descr="D:\PHOTO\photo\Rosacea\ROSACEA (3).JPG"/>
          <p:cNvPicPr>
            <a:picLocks noChangeAspect="1" noChangeArrowheads="1"/>
          </p:cNvPicPr>
          <p:nvPr/>
        </p:nvPicPr>
        <p:blipFill>
          <a:blip r:embed="rId2" cstate="print"/>
          <a:srcRect/>
          <a:stretch>
            <a:fillRect/>
          </a:stretch>
        </p:blipFill>
        <p:spPr bwMode="auto">
          <a:xfrm>
            <a:off x="762000" y="1143000"/>
            <a:ext cx="7620000" cy="5715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PHOTO\photo\DERMATOPHYTOSIS\T.Cru\DSCN1964.JPG"/>
          <p:cNvPicPr>
            <a:picLocks noChangeAspect="1" noChangeArrowheads="1"/>
          </p:cNvPicPr>
          <p:nvPr/>
        </p:nvPicPr>
        <p:blipFill>
          <a:blip r:embed="rId3"/>
          <a:srcRect/>
          <a:stretch>
            <a:fillRect/>
          </a:stretch>
        </p:blipFill>
        <p:spPr bwMode="auto">
          <a:xfrm>
            <a:off x="0" y="0"/>
            <a:ext cx="9140898" cy="6858000"/>
          </a:xfrm>
          <a:prstGeom prst="rect">
            <a:avLst/>
          </a:prstGeom>
          <a:noFill/>
        </p:spPr>
      </p:pic>
      <p:sp>
        <p:nvSpPr>
          <p:cNvPr id="3" name="TextBox 2"/>
          <p:cNvSpPr txBox="1"/>
          <p:nvPr/>
        </p:nvSpPr>
        <p:spPr>
          <a:xfrm>
            <a:off x="1524000" y="3581400"/>
            <a:ext cx="2667000" cy="1231106"/>
          </a:xfrm>
          <a:prstGeom prst="rect">
            <a:avLst/>
          </a:prstGeom>
          <a:noFill/>
        </p:spPr>
        <p:txBody>
          <a:bodyPr wrap="square" rtlCol="0">
            <a:spAutoFit/>
          </a:bodyPr>
          <a:lstStyle/>
          <a:p>
            <a:r>
              <a:rPr lang="en-US" sz="2800" b="1" dirty="0" smtClean="0">
                <a:solidFill>
                  <a:schemeClr val="bg1"/>
                </a:solidFill>
              </a:rPr>
              <a:t>Typical </a:t>
            </a:r>
            <a:r>
              <a:rPr lang="en-US" sz="2800" b="1" dirty="0" err="1" smtClean="0">
                <a:solidFill>
                  <a:schemeClr val="bg1"/>
                </a:solidFill>
              </a:rPr>
              <a:t>Tinea</a:t>
            </a:r>
            <a:r>
              <a:rPr lang="en-US" sz="2800" b="1" dirty="0" smtClean="0">
                <a:solidFill>
                  <a:schemeClr val="bg1"/>
                </a:solidFill>
              </a:rPr>
              <a:t> </a:t>
            </a:r>
            <a:r>
              <a:rPr lang="en-US" sz="2800" b="1" dirty="0" err="1" smtClean="0">
                <a:solidFill>
                  <a:schemeClr val="bg1"/>
                </a:solidFill>
              </a:rPr>
              <a:t>cruris</a:t>
            </a:r>
            <a:endParaRPr lang="en-US" sz="2400" b="1" dirty="0" smtClean="0">
              <a:solidFill>
                <a:schemeClr val="bg1"/>
              </a:solidFill>
            </a:endParaRPr>
          </a:p>
          <a:p>
            <a:endParaRPr lang="en-US" dirty="0"/>
          </a:p>
        </p:txBody>
      </p:sp>
      <p:sp>
        <p:nvSpPr>
          <p:cNvPr id="4" name="Right Arrow 3"/>
          <p:cNvSpPr/>
          <p:nvPr/>
        </p:nvSpPr>
        <p:spPr>
          <a:xfrm rot="18857851">
            <a:off x="4276936" y="3119927"/>
            <a:ext cx="974219" cy="538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0" y="5410200"/>
            <a:ext cx="5105400" cy="954107"/>
          </a:xfrm>
          <a:prstGeom prst="rect">
            <a:avLst/>
          </a:prstGeom>
          <a:noFill/>
        </p:spPr>
        <p:txBody>
          <a:bodyPr wrap="square" rtlCol="0">
            <a:spAutoFit/>
          </a:bodyPr>
          <a:lstStyle/>
          <a:p>
            <a:r>
              <a:rPr lang="en-US" sz="2800" b="1" dirty="0" err="1" smtClean="0">
                <a:solidFill>
                  <a:schemeClr val="bg1"/>
                </a:solidFill>
              </a:rPr>
              <a:t>Pruritic</a:t>
            </a:r>
            <a:r>
              <a:rPr lang="en-US" sz="2800" b="1" dirty="0" smtClean="0">
                <a:solidFill>
                  <a:schemeClr val="bg1"/>
                </a:solidFill>
              </a:rPr>
              <a:t> Annular plaque with scaling – A Ring or An Arc </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Persistent </a:t>
            </a:r>
            <a:r>
              <a:rPr lang="en-US" dirty="0" err="1" smtClean="0"/>
              <a:t>Erythema</a:t>
            </a:r>
            <a:endParaRPr lang="en-US" dirty="0"/>
          </a:p>
        </p:txBody>
      </p:sp>
      <p:pic>
        <p:nvPicPr>
          <p:cNvPr id="4" name="Content Placeholder 3" descr="D:\PHOTO\photo\STEROIDS\IMG-20150710-WA0057.jpg"/>
          <p:cNvPicPr>
            <a:picLocks noGrp="1" noChangeAspect="1" noChangeArrowheads="1"/>
          </p:cNvPicPr>
          <p:nvPr>
            <p:ph idx="1"/>
          </p:nvPr>
        </p:nvPicPr>
        <p:blipFill>
          <a:blip r:embed="rId2"/>
          <a:srcRect/>
          <a:stretch>
            <a:fillRect/>
          </a:stretch>
        </p:blipFill>
        <p:spPr bwMode="auto">
          <a:xfrm>
            <a:off x="2667000" y="1572419"/>
            <a:ext cx="3964186" cy="5285581"/>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PHOTO\photo\STEROIDS\IMG-20150710-WA0052.jpg"/>
          <p:cNvPicPr>
            <a:picLocks noChangeAspect="1" noChangeArrowheads="1"/>
          </p:cNvPicPr>
          <p:nvPr/>
        </p:nvPicPr>
        <p:blipFill>
          <a:blip r:embed="rId3"/>
          <a:srcRect/>
          <a:stretch>
            <a:fillRect/>
          </a:stretch>
        </p:blipFill>
        <p:spPr bwMode="auto">
          <a:xfrm>
            <a:off x="1524000" y="0"/>
            <a:ext cx="6222005" cy="6858000"/>
          </a:xfrm>
          <a:prstGeom prst="rect">
            <a:avLst/>
          </a:prstGeom>
          <a:noFill/>
        </p:spPr>
      </p:pic>
      <p:sp>
        <p:nvSpPr>
          <p:cNvPr id="3" name="TextBox 2"/>
          <p:cNvSpPr txBox="1"/>
          <p:nvPr/>
        </p:nvSpPr>
        <p:spPr>
          <a:xfrm>
            <a:off x="2209800" y="5715000"/>
            <a:ext cx="3810000" cy="523220"/>
          </a:xfrm>
          <a:prstGeom prst="rect">
            <a:avLst/>
          </a:prstGeom>
          <a:noFill/>
        </p:spPr>
        <p:txBody>
          <a:bodyPr wrap="square" rtlCol="0">
            <a:spAutoFit/>
          </a:bodyPr>
          <a:lstStyle/>
          <a:p>
            <a:r>
              <a:rPr lang="en-US" sz="2800" dirty="0" smtClean="0"/>
              <a:t>Persistent </a:t>
            </a:r>
            <a:r>
              <a:rPr lang="en-US" sz="2800" dirty="0" err="1" smtClean="0"/>
              <a:t>Erythema</a:t>
            </a:r>
            <a:endParaRPr lang="en-US" sz="28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Hypertrichosis</a:t>
            </a:r>
            <a:endParaRPr lang="en-US" dirty="0"/>
          </a:p>
        </p:txBody>
      </p:sp>
      <p:pic>
        <p:nvPicPr>
          <p:cNvPr id="4" name="Content Placeholder 3" descr="386400_246842135386928_246358225435319_605465_1156542079_n.jpg"/>
          <p:cNvPicPr>
            <a:picLocks noGrp="1" noChangeAspect="1"/>
          </p:cNvPicPr>
          <p:nvPr isPhoto="1">
            <p:ph idx="1"/>
          </p:nvPr>
        </p:nvPicPr>
        <p:blipFill rotWithShape="1">
          <a:blip r:embed="rId2" cstate="email">
            <a:lum/>
            <a:extLst>
              <a:ext uri="{28A0092B-C50C-407E-A947-70E740481C1C}">
                <a14:useLocalDpi xmlns:a14="http://schemas.microsoft.com/office/drawing/2010/main" xmlns=""/>
              </a:ext>
            </a:extLst>
          </a:blip>
          <a:srcRect/>
          <a:stretch/>
        </p:blipFill>
        <p:spPr>
          <a:xfrm>
            <a:off x="1676400" y="1646238"/>
            <a:ext cx="5867229" cy="5211762"/>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04593_246842015386940_246358225435319_605464_244218615_n.jpg"/>
          <p:cNvPicPr>
            <a:picLocks noGrp="1" noChangeAspect="1"/>
          </p:cNvPicPr>
          <p:nvPr isPhoto="1"/>
        </p:nvPicPr>
        <p:blipFill rotWithShape="1">
          <a:blip r:embed="rId3" cstate="email">
            <a:lum/>
            <a:extLst>
              <a:ext uri="{28A0092B-C50C-407E-A947-70E740481C1C}">
                <a14:useLocalDpi xmlns:a14="http://schemas.microsoft.com/office/drawing/2010/main" xmlns=""/>
              </a:ext>
            </a:extLst>
          </a:blip>
          <a:srcRect/>
          <a:stretch/>
        </p:blipFill>
        <p:spPr>
          <a:xfrm>
            <a:off x="457200" y="-64836"/>
            <a:ext cx="8305800" cy="6922836"/>
          </a:xfrm>
          <a:prstGeom prst="rect">
            <a:avLst/>
          </a:prstGeom>
          <a:noFill/>
          <a:ln>
            <a:noFill/>
          </a:ln>
        </p:spPr>
      </p:pic>
      <p:sp>
        <p:nvSpPr>
          <p:cNvPr id="6" name="Date Placeholder 5"/>
          <p:cNvSpPr>
            <a:spLocks noGrp="1"/>
          </p:cNvSpPr>
          <p:nvPr>
            <p:ph type="dt" sz="half" idx="10"/>
          </p:nvPr>
        </p:nvSpPr>
        <p:spPr/>
        <p:txBody>
          <a:bodyPr/>
          <a:lstStyle/>
          <a:p>
            <a:r>
              <a:rPr lang="en-US" smtClean="0"/>
              <a:t>30 Dec 2013</a:t>
            </a:r>
            <a:endParaRPr lang="en-US"/>
          </a:p>
        </p:txBody>
      </p:sp>
      <p:sp>
        <p:nvSpPr>
          <p:cNvPr id="7" name="Footer Placeholder 6"/>
          <p:cNvSpPr>
            <a:spLocks noGrp="1"/>
          </p:cNvSpPr>
          <p:nvPr>
            <p:ph type="ftr" sz="quarter" idx="11"/>
          </p:nvPr>
        </p:nvSpPr>
        <p:spPr/>
        <p:txBody>
          <a:bodyPr/>
          <a:lstStyle/>
          <a:p>
            <a:r>
              <a:rPr lang="en-US" smtClean="0"/>
              <a:t>Prepared by IADVL egroup members</a:t>
            </a:r>
            <a:endParaRPr lang="en-US"/>
          </a:p>
        </p:txBody>
      </p:sp>
      <p:sp>
        <p:nvSpPr>
          <p:cNvPr id="5" name="Slide Number Placeholder 4"/>
          <p:cNvSpPr>
            <a:spLocks noGrp="1"/>
          </p:cNvSpPr>
          <p:nvPr>
            <p:ph type="sldNum" sz="quarter" idx="12"/>
          </p:nvPr>
        </p:nvSpPr>
        <p:spPr/>
        <p:txBody>
          <a:bodyPr/>
          <a:lstStyle/>
          <a:p>
            <a:fld id="{14D5ACC3-35E3-4A26-95D8-7470709BEF11}" type="slidenum">
              <a:rPr lang="en-US" smtClean="0"/>
              <a:pPr/>
              <a:t>43</a:t>
            </a:fld>
            <a:endParaRPr lang="en-US"/>
          </a:p>
        </p:txBody>
      </p:sp>
      <p:sp>
        <p:nvSpPr>
          <p:cNvPr id="8" name="TextBox 7"/>
          <p:cNvSpPr txBox="1"/>
          <p:nvPr/>
        </p:nvSpPr>
        <p:spPr>
          <a:xfrm>
            <a:off x="1600200" y="5867400"/>
            <a:ext cx="3962400" cy="523220"/>
          </a:xfrm>
          <a:prstGeom prst="rect">
            <a:avLst/>
          </a:prstGeom>
          <a:noFill/>
        </p:spPr>
        <p:txBody>
          <a:bodyPr wrap="square" rtlCol="0">
            <a:spAutoFit/>
          </a:bodyPr>
          <a:lstStyle/>
          <a:p>
            <a:r>
              <a:rPr lang="en-US" sz="2800" dirty="0" err="1" smtClean="0"/>
              <a:t>Hypertrichosis</a:t>
            </a:r>
            <a:endParaRPr lang="en-US" sz="28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Acneiform</a:t>
            </a:r>
            <a:r>
              <a:rPr lang="en-US" dirty="0" smtClean="0"/>
              <a:t> eruption</a:t>
            </a:r>
            <a:endParaRPr lang="en-US" dirty="0"/>
          </a:p>
        </p:txBody>
      </p:sp>
      <p:pic>
        <p:nvPicPr>
          <p:cNvPr id="4" name="Content Placeholder 3" descr="D:\PHOTO\photo\STEROIDS\20150527_121833.jpg"/>
          <p:cNvPicPr>
            <a:picLocks noGrp="1" noChangeAspect="1" noChangeArrowheads="1"/>
          </p:cNvPicPr>
          <p:nvPr>
            <p:ph idx="1"/>
          </p:nvPr>
        </p:nvPicPr>
        <p:blipFill>
          <a:blip r:embed="rId2" cstate="print"/>
          <a:srcRect/>
          <a:stretch>
            <a:fillRect/>
          </a:stretch>
        </p:blipFill>
        <p:spPr bwMode="auto">
          <a:xfrm>
            <a:off x="2590800" y="1646238"/>
            <a:ext cx="3910401" cy="5211762"/>
          </a:xfrm>
          <a:prstGeom prst="rect">
            <a:avLst/>
          </a:prstGeom>
          <a:noFill/>
        </p:spPr>
      </p:pic>
      <p:sp>
        <p:nvSpPr>
          <p:cNvPr id="5" name="TextBox 4"/>
          <p:cNvSpPr txBox="1"/>
          <p:nvPr/>
        </p:nvSpPr>
        <p:spPr>
          <a:xfrm>
            <a:off x="2667000" y="5903893"/>
            <a:ext cx="4038600" cy="954107"/>
          </a:xfrm>
          <a:prstGeom prst="rect">
            <a:avLst/>
          </a:prstGeom>
          <a:noFill/>
        </p:spPr>
        <p:txBody>
          <a:bodyPr wrap="square" rtlCol="0">
            <a:spAutoFit/>
          </a:bodyPr>
          <a:lstStyle/>
          <a:p>
            <a:r>
              <a:rPr lang="en-US" sz="2800" b="1" dirty="0" err="1" smtClean="0">
                <a:solidFill>
                  <a:schemeClr val="bg1"/>
                </a:solidFill>
              </a:rPr>
              <a:t>Monomorphic</a:t>
            </a:r>
            <a:r>
              <a:rPr lang="en-US" sz="2800" b="1" dirty="0" smtClean="0">
                <a:solidFill>
                  <a:schemeClr val="bg1"/>
                </a:solidFill>
              </a:rPr>
              <a:t> inflammatory papules</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PHOTO\photo\STEROIDS\20150527_121836.jpg"/>
          <p:cNvPicPr>
            <a:picLocks noChangeAspect="1" noChangeArrowheads="1"/>
          </p:cNvPicPr>
          <p:nvPr/>
        </p:nvPicPr>
        <p:blipFill>
          <a:blip r:embed="rId2" cstate="print"/>
          <a:srcRect/>
          <a:stretch>
            <a:fillRect/>
          </a:stretch>
        </p:blipFill>
        <p:spPr bwMode="auto">
          <a:xfrm flipH="1">
            <a:off x="0" y="0"/>
            <a:ext cx="9144000" cy="6858000"/>
          </a:xfrm>
          <a:prstGeom prst="rect">
            <a:avLst/>
          </a:prstGeom>
          <a:noFill/>
        </p:spPr>
      </p:pic>
      <p:sp>
        <p:nvSpPr>
          <p:cNvPr id="3" name="TextBox 2"/>
          <p:cNvSpPr txBox="1"/>
          <p:nvPr/>
        </p:nvSpPr>
        <p:spPr>
          <a:xfrm>
            <a:off x="0" y="609600"/>
            <a:ext cx="9144000" cy="461665"/>
          </a:xfrm>
          <a:prstGeom prst="rect">
            <a:avLst/>
          </a:prstGeom>
          <a:noFill/>
        </p:spPr>
        <p:txBody>
          <a:bodyPr wrap="square" rtlCol="0">
            <a:spAutoFit/>
          </a:bodyPr>
          <a:lstStyle/>
          <a:p>
            <a:pPr algn="ctr"/>
            <a:r>
              <a:rPr lang="en-US" sz="2400" b="1" dirty="0" smtClean="0">
                <a:solidFill>
                  <a:schemeClr val="bg1"/>
                </a:solidFill>
              </a:rPr>
              <a:t>He was given a “Specially made” cream by a </a:t>
            </a:r>
            <a:r>
              <a:rPr lang="en-US" sz="2400" b="1" dirty="0" smtClean="0">
                <a:solidFill>
                  <a:schemeClr val="bg1"/>
                </a:solidFill>
              </a:rPr>
              <a:t>parlor for fairness</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D:\PHOTO\photo\STEROIDS\20150527_121846.jpg"/>
          <p:cNvPicPr>
            <a:picLocks noChangeAspect="1" noChangeArrowheads="1"/>
          </p:cNvPicPr>
          <p:nvPr/>
        </p:nvPicPr>
        <p:blipFill>
          <a:blip r:embed="rId2" cstate="print"/>
          <a:srcRect/>
          <a:stretch>
            <a:fillRect/>
          </a:stretch>
        </p:blipFill>
        <p:spPr bwMode="auto">
          <a:xfrm>
            <a:off x="1981200" y="0"/>
            <a:ext cx="5143500" cy="6858000"/>
          </a:xfrm>
          <a:prstGeom prst="rect">
            <a:avLst/>
          </a:prstGeom>
          <a:noFill/>
        </p:spPr>
      </p:pic>
      <p:sp>
        <p:nvSpPr>
          <p:cNvPr id="3" name="TextBox 2"/>
          <p:cNvSpPr txBox="1"/>
          <p:nvPr/>
        </p:nvSpPr>
        <p:spPr>
          <a:xfrm>
            <a:off x="2438400" y="5867400"/>
            <a:ext cx="4572000" cy="523220"/>
          </a:xfrm>
          <a:prstGeom prst="rect">
            <a:avLst/>
          </a:prstGeom>
          <a:noFill/>
        </p:spPr>
        <p:txBody>
          <a:bodyPr wrap="square" rtlCol="0">
            <a:spAutoFit/>
          </a:bodyPr>
          <a:lstStyle/>
          <a:p>
            <a:r>
              <a:rPr lang="en-US" sz="2800" b="1" dirty="0" smtClean="0">
                <a:solidFill>
                  <a:schemeClr val="bg1"/>
                </a:solidFill>
              </a:rPr>
              <a:t>They are not “acne </a:t>
            </a:r>
            <a:r>
              <a:rPr lang="en-US" sz="2800" b="1" dirty="0" err="1" smtClean="0">
                <a:solidFill>
                  <a:schemeClr val="bg1"/>
                </a:solidFill>
              </a:rPr>
              <a:t>vulgaris</a:t>
            </a:r>
            <a:r>
              <a:rPr lang="en-US" sz="2800" b="1" dirty="0" smtClean="0">
                <a:solidFill>
                  <a:schemeClr val="bg1"/>
                </a:solidFill>
              </a:rPr>
              <a:t>”</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PHOTO\photo\STEROIDS\20150527_121852.jpg"/>
          <p:cNvPicPr>
            <a:picLocks noChangeAspect="1" noChangeArrowheads="1"/>
          </p:cNvPicPr>
          <p:nvPr/>
        </p:nvPicPr>
        <p:blipFill>
          <a:blip r:embed="rId2" cstate="print"/>
          <a:srcRect/>
          <a:stretch>
            <a:fillRect/>
          </a:stretch>
        </p:blipFill>
        <p:spPr bwMode="auto">
          <a:xfrm>
            <a:off x="1962150" y="0"/>
            <a:ext cx="5143500" cy="68580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ctr"/>
            <a:r>
              <a:rPr lang="en-US" b="1" dirty="0" smtClean="0"/>
              <a:t>Exacerbation of existing Acne</a:t>
            </a:r>
            <a:endParaRPr lang="en-US" b="1" dirty="0"/>
          </a:p>
        </p:txBody>
      </p:sp>
      <p:pic>
        <p:nvPicPr>
          <p:cNvPr id="4" name="Content Placeholder 3" descr="393990_246842265386915_246358225435319_605467_697429547_n.jpg"/>
          <p:cNvPicPr>
            <a:picLocks noGrp="1" noChangeAspect="1"/>
          </p:cNvPicPr>
          <p:nvPr isPhoto="1">
            <p:ph idx="1"/>
          </p:nvPr>
        </p:nvPicPr>
        <p:blipFill>
          <a:blip r:embed="rId2">
            <a:lum/>
          </a:blip>
          <a:stretch>
            <a:fillRect/>
          </a:stretch>
        </p:blipFill>
        <p:spPr>
          <a:xfrm>
            <a:off x="0" y="1255690"/>
            <a:ext cx="9144000" cy="5602310"/>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96639_246838762053932_246358225435319_605435_1555124317_n.jpg"/>
          <p:cNvPicPr>
            <a:picLocks noGrp="1" noChangeAspect="1"/>
          </p:cNvPicPr>
          <p:nvPr isPhoto="1"/>
        </p:nvPicPr>
        <p:blipFill rotWithShape="1">
          <a:blip r:embed="rId3" cstate="screen">
            <a:lum/>
            <a:extLst>
              <a:ext uri="{28A0092B-C50C-407E-A947-70E740481C1C}">
                <a14:useLocalDpi xmlns:a14="http://schemas.microsoft.com/office/drawing/2010/main" xmlns=""/>
              </a:ext>
            </a:extLst>
          </a:blip>
          <a:srcRect/>
          <a:stretch/>
        </p:blipFill>
        <p:spPr>
          <a:xfrm>
            <a:off x="0" y="1066800"/>
            <a:ext cx="9144000" cy="5239756"/>
          </a:xfrm>
          <a:prstGeom prst="rect">
            <a:avLst/>
          </a:prstGeom>
          <a:noFill/>
          <a:ln>
            <a:noFill/>
          </a:ln>
        </p:spPr>
      </p:pic>
      <p:sp>
        <p:nvSpPr>
          <p:cNvPr id="6" name="Date Placeholder 5"/>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endParaRPr lang="en-US" dirty="0"/>
          </a:p>
        </p:txBody>
      </p:sp>
      <p:sp>
        <p:nvSpPr>
          <p:cNvPr id="8" name="TextBox 7"/>
          <p:cNvSpPr txBox="1"/>
          <p:nvPr/>
        </p:nvSpPr>
        <p:spPr>
          <a:xfrm>
            <a:off x="533400" y="228600"/>
            <a:ext cx="8077200" cy="523220"/>
          </a:xfrm>
          <a:prstGeom prst="rect">
            <a:avLst/>
          </a:prstGeom>
          <a:noFill/>
        </p:spPr>
        <p:txBody>
          <a:bodyPr wrap="square" rtlCol="0">
            <a:spAutoFit/>
          </a:bodyPr>
          <a:lstStyle/>
          <a:p>
            <a:pPr algn="ctr"/>
            <a:r>
              <a:rPr lang="en-US" sz="2800" b="1" dirty="0" smtClean="0"/>
              <a:t>She applied steroid cream for </a:t>
            </a:r>
            <a:r>
              <a:rPr lang="en-US" sz="2800" b="1" dirty="0" err="1" smtClean="0"/>
              <a:t>melasma</a:t>
            </a:r>
            <a:r>
              <a:rPr lang="en-US" sz="2800" b="1" dirty="0" smtClean="0"/>
              <a:t> </a:t>
            </a:r>
            <a:endParaRPr lang="en-US" sz="2800" b="1" dirty="0"/>
          </a:p>
        </p:txBody>
      </p:sp>
      <p:sp>
        <p:nvSpPr>
          <p:cNvPr id="9" name="TextBox 8"/>
          <p:cNvSpPr txBox="1"/>
          <p:nvPr/>
        </p:nvSpPr>
        <p:spPr>
          <a:xfrm>
            <a:off x="228600" y="5638800"/>
            <a:ext cx="8229600" cy="523220"/>
          </a:xfrm>
          <a:prstGeom prst="rect">
            <a:avLst/>
          </a:prstGeom>
          <a:noFill/>
        </p:spPr>
        <p:txBody>
          <a:bodyPr wrap="square" rtlCol="0">
            <a:spAutoFit/>
          </a:bodyPr>
          <a:lstStyle/>
          <a:p>
            <a:r>
              <a:rPr lang="en-US" sz="2800" b="1" dirty="0" err="1" smtClean="0">
                <a:solidFill>
                  <a:schemeClr val="bg1"/>
                </a:solidFill>
              </a:rPr>
              <a:t>Melasma</a:t>
            </a:r>
            <a:r>
              <a:rPr lang="en-US" sz="2800" b="1" dirty="0" smtClean="0">
                <a:solidFill>
                  <a:schemeClr val="bg1"/>
                </a:solidFill>
              </a:rPr>
              <a:t> was unaffected but severe acne developed</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PHOTO\photo\DERMATOPHYTOSIS\T.F\DSCN3416.JPG"/>
          <p:cNvPicPr>
            <a:picLocks noChangeAspect="1" noChangeArrowheads="1"/>
          </p:cNvPicPr>
          <p:nvPr/>
        </p:nvPicPr>
        <p:blipFill>
          <a:blip r:embed="rId3"/>
          <a:srcRect/>
          <a:stretch>
            <a:fillRect/>
          </a:stretch>
        </p:blipFill>
        <p:spPr bwMode="auto">
          <a:xfrm>
            <a:off x="0" y="0"/>
            <a:ext cx="9140898" cy="6858000"/>
          </a:xfrm>
          <a:prstGeom prst="rect">
            <a:avLst/>
          </a:prstGeom>
          <a:noFill/>
        </p:spPr>
      </p:pic>
      <p:sp>
        <p:nvSpPr>
          <p:cNvPr id="3" name="TextBox 2"/>
          <p:cNvSpPr txBox="1"/>
          <p:nvPr/>
        </p:nvSpPr>
        <p:spPr>
          <a:xfrm>
            <a:off x="762000" y="4953000"/>
            <a:ext cx="1676400" cy="1384995"/>
          </a:xfrm>
          <a:prstGeom prst="rect">
            <a:avLst/>
          </a:prstGeom>
          <a:noFill/>
        </p:spPr>
        <p:txBody>
          <a:bodyPr wrap="square" rtlCol="0">
            <a:spAutoFit/>
          </a:bodyPr>
          <a:lstStyle/>
          <a:p>
            <a:r>
              <a:rPr lang="en-US" sz="2800" b="1" dirty="0" smtClean="0">
                <a:solidFill>
                  <a:schemeClr val="bg1"/>
                </a:solidFill>
              </a:rPr>
              <a:t>Typical </a:t>
            </a:r>
            <a:r>
              <a:rPr lang="en-US" sz="2800" b="1" dirty="0" err="1" smtClean="0">
                <a:solidFill>
                  <a:schemeClr val="bg1"/>
                </a:solidFill>
              </a:rPr>
              <a:t>Tinea</a:t>
            </a:r>
            <a:r>
              <a:rPr lang="en-US" sz="2800" b="1" dirty="0" smtClean="0">
                <a:solidFill>
                  <a:schemeClr val="bg1"/>
                </a:solidFill>
              </a:rPr>
              <a:t> </a:t>
            </a:r>
            <a:r>
              <a:rPr lang="en-US" sz="2800" b="1" dirty="0" err="1" smtClean="0">
                <a:solidFill>
                  <a:schemeClr val="bg1"/>
                </a:solidFill>
              </a:rPr>
              <a:t>Faciei</a:t>
            </a:r>
            <a:endParaRPr lang="en-US" sz="2400" b="1" dirty="0" smtClean="0">
              <a:solidFill>
                <a:schemeClr val="bg1"/>
              </a:solidFill>
            </a:endParaRPr>
          </a:p>
        </p:txBody>
      </p:sp>
      <p:sp>
        <p:nvSpPr>
          <p:cNvPr id="4" name="Right Arrow 3"/>
          <p:cNvSpPr/>
          <p:nvPr/>
        </p:nvSpPr>
        <p:spPr>
          <a:xfrm rot="20014934">
            <a:off x="1818337" y="4945648"/>
            <a:ext cx="1498068"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PHOTO\photo\STEROIDS\IMG-20170212-WA0164.jpg"/>
          <p:cNvPicPr>
            <a:picLocks noChangeAspect="1" noChangeArrowheads="1"/>
          </p:cNvPicPr>
          <p:nvPr/>
        </p:nvPicPr>
        <p:blipFill>
          <a:blip r:embed="rId2"/>
          <a:srcRect/>
          <a:stretch>
            <a:fillRect/>
          </a:stretch>
        </p:blipFill>
        <p:spPr bwMode="auto">
          <a:xfrm>
            <a:off x="0" y="0"/>
            <a:ext cx="5143500" cy="6858000"/>
          </a:xfrm>
          <a:prstGeom prst="rect">
            <a:avLst/>
          </a:prstGeom>
          <a:noFill/>
        </p:spPr>
      </p:pic>
      <p:sp>
        <p:nvSpPr>
          <p:cNvPr id="3" name="TextBox 2"/>
          <p:cNvSpPr txBox="1"/>
          <p:nvPr/>
        </p:nvSpPr>
        <p:spPr>
          <a:xfrm>
            <a:off x="5943600" y="228600"/>
            <a:ext cx="2514600" cy="5509200"/>
          </a:xfrm>
          <a:prstGeom prst="rect">
            <a:avLst/>
          </a:prstGeom>
          <a:noFill/>
        </p:spPr>
        <p:txBody>
          <a:bodyPr wrap="square" rtlCol="0">
            <a:spAutoFit/>
          </a:bodyPr>
          <a:lstStyle/>
          <a:p>
            <a:r>
              <a:rPr lang="en-US" sz="3200" dirty="0" smtClean="0"/>
              <a:t>Even very low potency steroid cream can cause side effects</a:t>
            </a:r>
          </a:p>
          <a:p>
            <a:endParaRPr lang="en-US" sz="3200" dirty="0"/>
          </a:p>
          <a:p>
            <a:endParaRPr lang="en-US" sz="3200" dirty="0" smtClean="0"/>
          </a:p>
          <a:p>
            <a:r>
              <a:rPr lang="en-US" sz="3200" dirty="0" smtClean="0"/>
              <a:t>Skin becomes thin, sensitive with burning</a:t>
            </a:r>
            <a:r>
              <a:rPr lang="en-US" sz="3200" dirty="0"/>
              <a:t> </a:t>
            </a:r>
            <a:r>
              <a:rPr lang="en-US" sz="3200" dirty="0" smtClean="0"/>
              <a:t>&amp; stinging.</a:t>
            </a:r>
            <a:endParaRPr lang="en-US" sz="3200" dirty="0"/>
          </a:p>
        </p:txBody>
      </p:sp>
      <p:sp>
        <p:nvSpPr>
          <p:cNvPr id="4" name="TextBox 3"/>
          <p:cNvSpPr txBox="1"/>
          <p:nvPr/>
        </p:nvSpPr>
        <p:spPr>
          <a:xfrm>
            <a:off x="0" y="6172200"/>
            <a:ext cx="7924800" cy="461665"/>
          </a:xfrm>
          <a:prstGeom prst="rect">
            <a:avLst/>
          </a:prstGeom>
          <a:noFill/>
        </p:spPr>
        <p:txBody>
          <a:bodyPr wrap="square" rtlCol="0">
            <a:spAutoFit/>
          </a:bodyPr>
          <a:lstStyle/>
          <a:p>
            <a:r>
              <a:rPr lang="en-US" sz="2400" b="1" dirty="0" smtClean="0"/>
              <a:t>She had applied </a:t>
            </a:r>
            <a:r>
              <a:rPr lang="en-US" sz="2400" b="1" dirty="0" err="1" smtClean="0"/>
              <a:t>Clobetasone</a:t>
            </a:r>
            <a:r>
              <a:rPr lang="en-US" sz="2400" b="1" dirty="0" smtClean="0"/>
              <a:t> butyrate-low potency steroid</a:t>
            </a:r>
            <a:endParaRPr lang="en-US" sz="2400"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PHOTO\photo\STEROIDS\IMG-20170212-WA0163.jpg"/>
          <p:cNvPicPr>
            <a:picLocks noChangeAspect="1" noChangeArrowheads="1"/>
          </p:cNvPicPr>
          <p:nvPr/>
        </p:nvPicPr>
        <p:blipFill>
          <a:blip r:embed="rId2"/>
          <a:srcRect/>
          <a:stretch>
            <a:fillRect/>
          </a:stretch>
        </p:blipFill>
        <p:spPr bwMode="auto">
          <a:xfrm>
            <a:off x="0" y="0"/>
            <a:ext cx="5143500" cy="6858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Other side effects of topical steroids</a:t>
            </a:r>
            <a:endParaRPr lang="en-US" b="1"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ctr"/>
            <a:r>
              <a:rPr lang="en-US" b="1" dirty="0" err="1" smtClean="0"/>
              <a:t>Hypopigmentation</a:t>
            </a:r>
            <a:endParaRPr lang="en-US" b="1" dirty="0"/>
          </a:p>
        </p:txBody>
      </p:sp>
      <p:pic>
        <p:nvPicPr>
          <p:cNvPr id="4098" name="Picture 2" descr="D:\ITATSA 2\ITATSA\STEROIDS\DSCN3701.JPG"/>
          <p:cNvPicPr>
            <a:picLocks noGrp="1" noChangeAspect="1" noChangeArrowheads="1"/>
          </p:cNvPicPr>
          <p:nvPr>
            <p:ph idx="1"/>
          </p:nvPr>
        </p:nvPicPr>
        <p:blipFill>
          <a:blip r:embed="rId2"/>
          <a:srcRect/>
          <a:stretch>
            <a:fillRect/>
          </a:stretch>
        </p:blipFill>
        <p:spPr bwMode="auto">
          <a:xfrm>
            <a:off x="1752600" y="838200"/>
            <a:ext cx="5684308" cy="4263231"/>
          </a:xfrm>
          <a:prstGeom prst="rect">
            <a:avLst/>
          </a:prstGeom>
          <a:noFill/>
        </p:spPr>
      </p:pic>
      <p:sp>
        <p:nvSpPr>
          <p:cNvPr id="4" name="TextBox 3"/>
          <p:cNvSpPr txBox="1"/>
          <p:nvPr/>
        </p:nvSpPr>
        <p:spPr>
          <a:xfrm>
            <a:off x="0" y="5105400"/>
            <a:ext cx="9144000" cy="1815882"/>
          </a:xfrm>
          <a:prstGeom prst="rect">
            <a:avLst/>
          </a:prstGeom>
          <a:noFill/>
        </p:spPr>
        <p:txBody>
          <a:bodyPr wrap="square" rtlCol="0">
            <a:spAutoFit/>
          </a:bodyPr>
          <a:lstStyle/>
          <a:p>
            <a:r>
              <a:rPr lang="en-US" sz="2800" b="1" dirty="0" smtClean="0"/>
              <a:t>This is side effect of topical steroid. If somebody uses it as fairness cream , he will also get other side effects of steroids. The fairness doesn’t last longer.  In fact  face becomes more dark</a:t>
            </a:r>
            <a:r>
              <a:rPr lang="en-US" sz="2400" b="1" dirty="0" smtClean="0"/>
              <a:t>.</a:t>
            </a:r>
            <a:endParaRPr lang="en-US" sz="2400" b="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pPr algn="ctr"/>
            <a:r>
              <a:rPr lang="en-US" b="1" dirty="0" smtClean="0"/>
              <a:t>Masking of Infections</a:t>
            </a:r>
            <a:endParaRPr lang="en-US" b="1" dirty="0"/>
          </a:p>
        </p:txBody>
      </p:sp>
      <p:pic>
        <p:nvPicPr>
          <p:cNvPr id="4" name="Content Placeholder 3" descr="D:\PHOTO\photo\DERMATOPHYTOSIS\T.I\DSCN3027.JPG"/>
          <p:cNvPicPr>
            <a:picLocks noGrp="1" noChangeAspect="1" noChangeArrowheads="1"/>
          </p:cNvPicPr>
          <p:nvPr>
            <p:ph idx="1"/>
          </p:nvPr>
        </p:nvPicPr>
        <p:blipFill>
          <a:blip r:embed="rId2"/>
          <a:srcRect/>
          <a:stretch>
            <a:fillRect/>
          </a:stretch>
        </p:blipFill>
        <p:spPr bwMode="auto">
          <a:xfrm>
            <a:off x="1295400" y="990600"/>
            <a:ext cx="6705600" cy="5029200"/>
          </a:xfrm>
          <a:prstGeom prst="rect">
            <a:avLst/>
          </a:prstGeom>
          <a:noFill/>
        </p:spPr>
      </p:pic>
      <p:sp>
        <p:nvSpPr>
          <p:cNvPr id="5" name="TextBox 4"/>
          <p:cNvSpPr txBox="1"/>
          <p:nvPr/>
        </p:nvSpPr>
        <p:spPr>
          <a:xfrm>
            <a:off x="1066800" y="6248400"/>
            <a:ext cx="7086600" cy="523220"/>
          </a:xfrm>
          <a:prstGeom prst="rect">
            <a:avLst/>
          </a:prstGeom>
          <a:noFill/>
        </p:spPr>
        <p:txBody>
          <a:bodyPr wrap="square" rtlCol="0">
            <a:spAutoFit/>
          </a:bodyPr>
          <a:lstStyle/>
          <a:p>
            <a:pPr algn="ctr"/>
            <a:r>
              <a:rPr lang="en-US" sz="2800" b="1" dirty="0" err="1" smtClean="0"/>
              <a:t>Tinea</a:t>
            </a:r>
            <a:r>
              <a:rPr lang="en-US" sz="2800" b="1" dirty="0" smtClean="0"/>
              <a:t> incognito ( Steroid modified </a:t>
            </a:r>
            <a:r>
              <a:rPr lang="en-US" sz="2800" b="1" dirty="0" err="1" smtClean="0"/>
              <a:t>Tinea</a:t>
            </a:r>
            <a:r>
              <a:rPr lang="en-US" sz="2800" b="1" dirty="0" smtClean="0"/>
              <a:t>)</a:t>
            </a:r>
            <a:endParaRPr lang="en-US" sz="28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639762"/>
          </a:xfrm>
        </p:spPr>
        <p:txBody>
          <a:bodyPr>
            <a:normAutofit fontScale="90000"/>
          </a:bodyPr>
          <a:lstStyle/>
          <a:p>
            <a:pPr algn="ctr"/>
            <a:r>
              <a:rPr lang="en-US" b="1" dirty="0" smtClean="0"/>
              <a:t>Glaucoma</a:t>
            </a:r>
            <a:endParaRPr lang="en-US" b="1" dirty="0"/>
          </a:p>
        </p:txBody>
      </p:sp>
      <p:pic>
        <p:nvPicPr>
          <p:cNvPr id="4" name="Picture 2" descr="D:\PHOTO\photo\DERMATOPHYTOSIS\T.I\20131026_145036.jpg"/>
          <p:cNvPicPr>
            <a:picLocks noGrp="1" noChangeAspect="1" noChangeArrowheads="1"/>
          </p:cNvPicPr>
          <p:nvPr>
            <p:ph idx="1"/>
          </p:nvPr>
        </p:nvPicPr>
        <p:blipFill>
          <a:blip r:embed="rId2" cstate="print"/>
          <a:srcRect/>
          <a:stretch>
            <a:fillRect/>
          </a:stretch>
        </p:blipFill>
        <p:spPr bwMode="auto">
          <a:xfrm>
            <a:off x="0" y="1066800"/>
            <a:ext cx="9136945" cy="5139531"/>
          </a:xfrm>
          <a:prstGeom prst="rect">
            <a:avLst/>
          </a:prstGeom>
          <a:noFill/>
        </p:spPr>
      </p:pic>
      <p:sp>
        <p:nvSpPr>
          <p:cNvPr id="5" name="TextBox 4"/>
          <p:cNvSpPr txBox="1"/>
          <p:nvPr/>
        </p:nvSpPr>
        <p:spPr>
          <a:xfrm>
            <a:off x="0" y="6324600"/>
            <a:ext cx="9144000" cy="400110"/>
          </a:xfrm>
          <a:prstGeom prst="rect">
            <a:avLst/>
          </a:prstGeom>
          <a:noFill/>
        </p:spPr>
        <p:txBody>
          <a:bodyPr wrap="square" rtlCol="0">
            <a:spAutoFit/>
          </a:bodyPr>
          <a:lstStyle/>
          <a:p>
            <a:pPr algn="ctr"/>
            <a:r>
              <a:rPr lang="en-US" sz="2000" b="1" dirty="0" smtClean="0"/>
              <a:t>Steroid ( </a:t>
            </a:r>
            <a:r>
              <a:rPr lang="en-US" sz="2000" b="1" dirty="0" err="1" smtClean="0"/>
              <a:t>Clobetasol</a:t>
            </a:r>
            <a:r>
              <a:rPr lang="en-US" sz="2000" b="1" dirty="0" smtClean="0"/>
              <a:t> ) cream was applied around left eye for fungal infection</a:t>
            </a:r>
            <a:r>
              <a:rPr lang="en-US" sz="1400" dirty="0" smtClean="0"/>
              <a:t>.</a:t>
            </a:r>
            <a:endParaRPr lang="en-US" sz="14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pPr algn="ctr"/>
            <a:r>
              <a:rPr lang="en-US" dirty="0" smtClean="0"/>
              <a:t>Cushing's syndrome</a:t>
            </a:r>
            <a:endParaRPr lang="en-US" dirty="0"/>
          </a:p>
        </p:txBody>
      </p:sp>
      <p:sp>
        <p:nvSpPr>
          <p:cNvPr id="3" name="Content Placeholder 2"/>
          <p:cNvSpPr>
            <a:spLocks noGrp="1"/>
          </p:cNvSpPr>
          <p:nvPr>
            <p:ph idx="1"/>
          </p:nvPr>
        </p:nvSpPr>
        <p:spPr/>
        <p:txBody>
          <a:bodyPr/>
          <a:lstStyle/>
          <a:p>
            <a:endParaRPr lang="en-US" dirty="0"/>
          </a:p>
        </p:txBody>
      </p:sp>
      <p:pic>
        <p:nvPicPr>
          <p:cNvPr id="5123" name="Picture 3" descr="D:\PHOTO\photo\Striae\CUSHING.jpg"/>
          <p:cNvPicPr>
            <a:picLocks noChangeAspect="1" noChangeArrowheads="1"/>
          </p:cNvPicPr>
          <p:nvPr/>
        </p:nvPicPr>
        <p:blipFill>
          <a:blip r:embed="rId2"/>
          <a:srcRect/>
          <a:stretch>
            <a:fillRect/>
          </a:stretch>
        </p:blipFill>
        <p:spPr bwMode="auto">
          <a:xfrm>
            <a:off x="1828800" y="838200"/>
            <a:ext cx="5791200" cy="4343400"/>
          </a:xfrm>
          <a:prstGeom prst="rect">
            <a:avLst/>
          </a:prstGeom>
          <a:noFill/>
        </p:spPr>
      </p:pic>
      <p:sp>
        <p:nvSpPr>
          <p:cNvPr id="7" name="TextBox 6"/>
          <p:cNvSpPr txBox="1"/>
          <p:nvPr/>
        </p:nvSpPr>
        <p:spPr>
          <a:xfrm>
            <a:off x="685800" y="5334000"/>
            <a:ext cx="8077200" cy="400110"/>
          </a:xfrm>
          <a:prstGeom prst="rect">
            <a:avLst/>
          </a:prstGeom>
          <a:noFill/>
        </p:spPr>
        <p:txBody>
          <a:bodyPr wrap="square" rtlCol="0">
            <a:spAutoFit/>
          </a:bodyPr>
          <a:lstStyle/>
          <a:p>
            <a:r>
              <a:rPr lang="en-US" sz="2000" b="1" dirty="0" err="1" smtClean="0"/>
              <a:t>Clobetasol</a:t>
            </a:r>
            <a:r>
              <a:rPr lang="en-US" sz="2000" b="1" dirty="0" smtClean="0"/>
              <a:t> propionate 1 tube applied per day led to systemic absorption</a:t>
            </a:r>
            <a:endParaRPr lang="en-US" sz="2000"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PHOTO\photo\Striae\STRIAE.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TextBox 3"/>
          <p:cNvSpPr txBox="1"/>
          <p:nvPr/>
        </p:nvSpPr>
        <p:spPr>
          <a:xfrm>
            <a:off x="457200" y="5105400"/>
            <a:ext cx="8001000" cy="954107"/>
          </a:xfrm>
          <a:prstGeom prst="rect">
            <a:avLst/>
          </a:prstGeom>
          <a:noFill/>
        </p:spPr>
        <p:txBody>
          <a:bodyPr wrap="square" rtlCol="0">
            <a:spAutoFit/>
          </a:bodyPr>
          <a:lstStyle/>
          <a:p>
            <a:r>
              <a:rPr lang="en-US" sz="2800" b="1" dirty="0" smtClean="0">
                <a:solidFill>
                  <a:schemeClr val="bg1"/>
                </a:solidFill>
              </a:rPr>
              <a:t>Boy   developed obesity, Hypertension and bone </a:t>
            </a:r>
            <a:r>
              <a:rPr lang="en-US" sz="2800" b="1" dirty="0" err="1" smtClean="0">
                <a:solidFill>
                  <a:schemeClr val="bg1"/>
                </a:solidFill>
              </a:rPr>
              <a:t>resorption</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PHOTO\photo\Striae\STRIAE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ITATSA 2\ITATSA\STEROIDS\striae cushing\1.jpg"/>
          <p:cNvPicPr>
            <a:picLocks noChangeAspect="1" noChangeArrowheads="1"/>
          </p:cNvPicPr>
          <p:nvPr/>
        </p:nvPicPr>
        <p:blipFill>
          <a:blip r:embed="rId2"/>
          <a:srcRect/>
          <a:stretch>
            <a:fillRect/>
          </a:stretch>
        </p:blipFill>
        <p:spPr bwMode="auto">
          <a:xfrm>
            <a:off x="3505200" y="3352800"/>
            <a:ext cx="5638800" cy="2819400"/>
          </a:xfrm>
          <a:prstGeom prst="rect">
            <a:avLst/>
          </a:prstGeom>
          <a:noFill/>
        </p:spPr>
      </p:pic>
      <p:pic>
        <p:nvPicPr>
          <p:cNvPr id="5124" name="Picture 4" descr="D:\ITATSA 2\ITATSA\STEROIDS\striae cushing\2.jpg"/>
          <p:cNvPicPr>
            <a:picLocks noChangeAspect="1" noChangeArrowheads="1"/>
          </p:cNvPicPr>
          <p:nvPr/>
        </p:nvPicPr>
        <p:blipFill>
          <a:blip r:embed="rId3" cstate="print"/>
          <a:srcRect/>
          <a:stretch>
            <a:fillRect/>
          </a:stretch>
        </p:blipFill>
        <p:spPr bwMode="auto">
          <a:xfrm rot="10800000" flipV="1">
            <a:off x="1752600" y="3352800"/>
            <a:ext cx="1752600" cy="3505200"/>
          </a:xfrm>
          <a:prstGeom prst="rect">
            <a:avLst/>
          </a:prstGeom>
          <a:noFill/>
        </p:spPr>
      </p:pic>
      <p:pic>
        <p:nvPicPr>
          <p:cNvPr id="5125" name="Picture 5" descr="D:\ITATSA 2\ITATSA\STEROIDS\striae cushing\3.jpg"/>
          <p:cNvPicPr>
            <a:picLocks noChangeAspect="1" noChangeArrowheads="1"/>
          </p:cNvPicPr>
          <p:nvPr/>
        </p:nvPicPr>
        <p:blipFill>
          <a:blip r:embed="rId4" cstate="print"/>
          <a:srcRect/>
          <a:stretch>
            <a:fillRect/>
          </a:stretch>
        </p:blipFill>
        <p:spPr bwMode="auto">
          <a:xfrm>
            <a:off x="1676400" y="0"/>
            <a:ext cx="1676400" cy="3352800"/>
          </a:xfrm>
          <a:prstGeom prst="rect">
            <a:avLst/>
          </a:prstGeom>
          <a:noFill/>
        </p:spPr>
      </p:pic>
      <p:pic>
        <p:nvPicPr>
          <p:cNvPr id="5128" name="Picture 8" descr="D:\ITATSA 2\ITATSA\STEROIDS\striae cushing\4 (3).jpg"/>
          <p:cNvPicPr>
            <a:picLocks noChangeAspect="1" noChangeArrowheads="1"/>
          </p:cNvPicPr>
          <p:nvPr/>
        </p:nvPicPr>
        <p:blipFill>
          <a:blip r:embed="rId5" cstate="print"/>
          <a:srcRect/>
          <a:stretch>
            <a:fillRect/>
          </a:stretch>
        </p:blipFill>
        <p:spPr bwMode="auto">
          <a:xfrm>
            <a:off x="3200400" y="0"/>
            <a:ext cx="1676400" cy="3352800"/>
          </a:xfrm>
          <a:prstGeom prst="rect">
            <a:avLst/>
          </a:prstGeom>
          <a:noFill/>
        </p:spPr>
      </p:pic>
      <p:pic>
        <p:nvPicPr>
          <p:cNvPr id="5129" name="Picture 9" descr="D:\ITATSA 2\ITATSA\STEROIDS\striae cushing\4 (1).jpg"/>
          <p:cNvPicPr>
            <a:picLocks noChangeAspect="1" noChangeArrowheads="1"/>
          </p:cNvPicPr>
          <p:nvPr/>
        </p:nvPicPr>
        <p:blipFill>
          <a:blip r:embed="rId6" cstate="print"/>
          <a:srcRect/>
          <a:stretch>
            <a:fillRect/>
          </a:stretch>
        </p:blipFill>
        <p:spPr bwMode="auto">
          <a:xfrm>
            <a:off x="0" y="3352800"/>
            <a:ext cx="1752600" cy="3505200"/>
          </a:xfrm>
          <a:prstGeom prst="rect">
            <a:avLst/>
          </a:prstGeom>
          <a:noFill/>
        </p:spPr>
      </p:pic>
      <p:pic>
        <p:nvPicPr>
          <p:cNvPr id="5130" name="Picture 10" descr="D:\ITATSA 2\ITATSA\STEROIDS\striae cushing\4 (2).jpg"/>
          <p:cNvPicPr>
            <a:picLocks noChangeAspect="1" noChangeArrowheads="1"/>
          </p:cNvPicPr>
          <p:nvPr/>
        </p:nvPicPr>
        <p:blipFill>
          <a:blip r:embed="rId7" cstate="print"/>
          <a:srcRect/>
          <a:stretch>
            <a:fillRect/>
          </a:stretch>
        </p:blipFill>
        <p:spPr bwMode="auto">
          <a:xfrm>
            <a:off x="0" y="0"/>
            <a:ext cx="1676400" cy="3352800"/>
          </a:xfrm>
          <a:prstGeom prst="rect">
            <a:avLst/>
          </a:prstGeom>
          <a:noFill/>
        </p:spPr>
      </p:pic>
      <p:sp>
        <p:nvSpPr>
          <p:cNvPr id="11" name="TextBox 10"/>
          <p:cNvSpPr txBox="1"/>
          <p:nvPr/>
        </p:nvSpPr>
        <p:spPr>
          <a:xfrm>
            <a:off x="4876800" y="0"/>
            <a:ext cx="4267200" cy="3046988"/>
          </a:xfrm>
          <a:prstGeom prst="rect">
            <a:avLst/>
          </a:prstGeom>
          <a:noFill/>
        </p:spPr>
        <p:txBody>
          <a:bodyPr wrap="square" rtlCol="0">
            <a:spAutoFit/>
          </a:bodyPr>
          <a:lstStyle/>
          <a:p>
            <a:r>
              <a:rPr lang="en-US" sz="3200" b="1" dirty="0" smtClean="0"/>
              <a:t>10 yr old girl; developed </a:t>
            </a:r>
            <a:r>
              <a:rPr lang="en-US" sz="3200" b="1" dirty="0" err="1" smtClean="0"/>
              <a:t>cushingoid</a:t>
            </a:r>
            <a:r>
              <a:rPr lang="en-US" sz="3200" b="1" dirty="0" smtClean="0"/>
              <a:t> features with obesity, </a:t>
            </a:r>
            <a:r>
              <a:rPr lang="en-US" sz="3200" b="1" dirty="0" err="1" smtClean="0"/>
              <a:t>striae</a:t>
            </a:r>
            <a:r>
              <a:rPr lang="en-US" sz="3200" b="1" dirty="0" smtClean="0"/>
              <a:t> and </a:t>
            </a:r>
            <a:r>
              <a:rPr lang="en-US" sz="3200" b="1" dirty="0" err="1" smtClean="0"/>
              <a:t>hypertichosis</a:t>
            </a:r>
            <a:r>
              <a:rPr lang="en-US" sz="3200" b="1" dirty="0" smtClean="0"/>
              <a:t>. Used </a:t>
            </a:r>
            <a:r>
              <a:rPr lang="en-US" sz="3200" b="1" dirty="0" err="1" smtClean="0"/>
              <a:t>Clobetasol</a:t>
            </a:r>
            <a:r>
              <a:rPr lang="en-US" sz="3200" b="1" dirty="0" smtClean="0"/>
              <a:t> FDC for </a:t>
            </a:r>
            <a:r>
              <a:rPr lang="en-US" sz="3200" b="1" dirty="0" err="1" smtClean="0"/>
              <a:t>tinea</a:t>
            </a:r>
            <a:r>
              <a:rPr lang="en-US" sz="3200" b="1" dirty="0" smtClean="0"/>
              <a:t> for 6 months.</a:t>
            </a:r>
            <a:endParaRPr lang="en-US" sz="32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TATSA 2\ITATSA\20151222_114043 - Copy.jpg"/>
          <p:cNvPicPr>
            <a:picLocks noChangeAspect="1" noChangeArrowheads="1"/>
          </p:cNvPicPr>
          <p:nvPr/>
        </p:nvPicPr>
        <p:blipFill>
          <a:blip r:embed="rId2" cstate="print"/>
          <a:srcRect/>
          <a:stretch>
            <a:fillRect/>
          </a:stretch>
        </p:blipFill>
        <p:spPr bwMode="auto">
          <a:xfrm>
            <a:off x="-57150" y="990600"/>
            <a:ext cx="9201150" cy="6019800"/>
          </a:xfrm>
          <a:prstGeom prst="rect">
            <a:avLst/>
          </a:prstGeom>
          <a:noFill/>
        </p:spPr>
      </p:pic>
      <p:sp>
        <p:nvSpPr>
          <p:cNvPr id="3" name="TextBox 2"/>
          <p:cNvSpPr txBox="1"/>
          <p:nvPr/>
        </p:nvSpPr>
        <p:spPr>
          <a:xfrm>
            <a:off x="0" y="0"/>
            <a:ext cx="9144000" cy="523220"/>
          </a:xfrm>
          <a:prstGeom prst="rect">
            <a:avLst/>
          </a:prstGeom>
          <a:noFill/>
        </p:spPr>
        <p:txBody>
          <a:bodyPr wrap="square" rtlCol="0">
            <a:spAutoFit/>
          </a:bodyPr>
          <a:lstStyle/>
          <a:p>
            <a:pPr algn="ctr"/>
            <a:r>
              <a:rPr lang="en-US" sz="2800" b="1" dirty="0" smtClean="0"/>
              <a:t>Such type of “ BLANKET” treatment is commonly given</a:t>
            </a:r>
            <a:endParaRPr lang="en-US" sz="2800"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t>Systemic side effects of topical steroids</a:t>
            </a:r>
            <a:endParaRPr lang="en-US" sz="3600" b="1" dirty="0"/>
          </a:p>
        </p:txBody>
      </p:sp>
      <p:sp>
        <p:nvSpPr>
          <p:cNvPr id="3" name="Content Placeholder 2"/>
          <p:cNvSpPr>
            <a:spLocks noGrp="1"/>
          </p:cNvSpPr>
          <p:nvPr>
            <p:ph idx="1"/>
          </p:nvPr>
        </p:nvSpPr>
        <p:spPr/>
        <p:txBody>
          <a:bodyPr/>
          <a:lstStyle/>
          <a:p>
            <a:pPr algn="ctr">
              <a:buNone/>
            </a:pPr>
            <a:r>
              <a:rPr lang="en-US" sz="4000" b="1" dirty="0" smtClean="0"/>
              <a:t>  </a:t>
            </a:r>
            <a:r>
              <a:rPr lang="en-US" b="1" dirty="0" smtClean="0"/>
              <a:t>Cushing’s Syndrome</a:t>
            </a:r>
            <a:endParaRPr lang="en-US" sz="4000" b="1" dirty="0" smtClean="0"/>
          </a:p>
          <a:p>
            <a:pPr>
              <a:buNone/>
            </a:pPr>
            <a:r>
              <a:rPr lang="en-US" dirty="0" smtClean="0"/>
              <a:t>       </a:t>
            </a:r>
          </a:p>
          <a:p>
            <a:pPr>
              <a:buNone/>
            </a:pPr>
            <a:r>
              <a:rPr lang="en-US" dirty="0" smtClean="0"/>
              <a:t>   Hypertension</a:t>
            </a:r>
          </a:p>
          <a:p>
            <a:pPr>
              <a:buNone/>
            </a:pPr>
            <a:r>
              <a:rPr lang="en-US" dirty="0" smtClean="0"/>
              <a:t>   </a:t>
            </a:r>
            <a:r>
              <a:rPr lang="en-US" dirty="0" err="1" smtClean="0"/>
              <a:t>Hyperglysemia</a:t>
            </a:r>
            <a:endParaRPr lang="en-US" dirty="0" smtClean="0"/>
          </a:p>
          <a:p>
            <a:pPr>
              <a:buNone/>
            </a:pPr>
            <a:r>
              <a:rPr lang="en-US" dirty="0" smtClean="0"/>
              <a:t>   DUB</a:t>
            </a:r>
          </a:p>
          <a:p>
            <a:pPr>
              <a:buNone/>
            </a:pPr>
            <a:r>
              <a:rPr lang="en-US" dirty="0" smtClean="0"/>
              <a:t>   Bone </a:t>
            </a:r>
            <a:r>
              <a:rPr lang="en-US" dirty="0" err="1" smtClean="0"/>
              <a:t>resorption</a:t>
            </a:r>
            <a:r>
              <a:rPr lang="en-US" dirty="0" smtClean="0"/>
              <a:t> </a:t>
            </a:r>
          </a:p>
          <a:p>
            <a:pPr>
              <a:buNone/>
            </a:pP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normAutofit fontScale="90000"/>
          </a:bodyPr>
          <a:lstStyle/>
          <a:p>
            <a:r>
              <a:rPr lang="en-US" b="1" dirty="0" smtClean="0"/>
              <a:t>Classification of topical steroid according to potency</a:t>
            </a:r>
            <a:endParaRPr lang="en-US" b="1" dirty="0"/>
          </a:p>
        </p:txBody>
      </p:sp>
      <p:sp>
        <p:nvSpPr>
          <p:cNvPr id="3" name="Content Placeholder 2"/>
          <p:cNvSpPr>
            <a:spLocks noGrp="1"/>
          </p:cNvSpPr>
          <p:nvPr>
            <p:ph idx="1"/>
          </p:nvPr>
        </p:nvSpPr>
        <p:spPr>
          <a:xfrm>
            <a:off x="1447800" y="5562600"/>
            <a:ext cx="5029200" cy="1096963"/>
          </a:xfrm>
        </p:spPr>
        <p:txBody>
          <a:bodyPr/>
          <a:lstStyle/>
          <a:p>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Pictures\dn551352_tab4.gif"/>
          <p:cNvPicPr>
            <a:picLocks noChangeAspect="1" noChangeArrowheads="1"/>
          </p:cNvPicPr>
          <p:nvPr/>
        </p:nvPicPr>
        <p:blipFill>
          <a:blip r:embed="rId3"/>
          <a:srcRect/>
          <a:stretch>
            <a:fillRect/>
          </a:stretch>
        </p:blipFill>
        <p:spPr bwMode="auto">
          <a:xfrm>
            <a:off x="1714500" y="47625"/>
            <a:ext cx="5715000" cy="6762750"/>
          </a:xfrm>
          <a:prstGeom prst="rect">
            <a:avLst/>
          </a:prstGeom>
          <a:noFill/>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b="1" dirty="0" smtClean="0"/>
              <a:t>Avoid Potent Steroids on</a:t>
            </a:r>
            <a:endParaRPr lang="en-US" b="1" dirty="0"/>
          </a:p>
        </p:txBody>
      </p:sp>
      <p:sp>
        <p:nvSpPr>
          <p:cNvPr id="3" name="Content Placeholder 2"/>
          <p:cNvSpPr>
            <a:spLocks noGrp="1"/>
          </p:cNvSpPr>
          <p:nvPr>
            <p:ph idx="1"/>
          </p:nvPr>
        </p:nvSpPr>
        <p:spPr/>
        <p:txBody>
          <a:bodyPr/>
          <a:lstStyle/>
          <a:p>
            <a:r>
              <a:rPr lang="en-US" dirty="0" smtClean="0"/>
              <a:t>Infant</a:t>
            </a:r>
          </a:p>
          <a:p>
            <a:r>
              <a:rPr lang="en-US" dirty="0" smtClean="0"/>
              <a:t>Eyelids</a:t>
            </a:r>
          </a:p>
          <a:p>
            <a:r>
              <a:rPr lang="en-US" dirty="0" err="1" smtClean="0"/>
              <a:t>Axillae</a:t>
            </a:r>
            <a:endParaRPr lang="en-US" dirty="0" smtClean="0"/>
          </a:p>
          <a:p>
            <a:r>
              <a:rPr lang="en-US" dirty="0" smtClean="0"/>
              <a:t>Groins</a:t>
            </a:r>
          </a:p>
          <a:p>
            <a:r>
              <a:rPr lang="en-US" dirty="0" smtClean="0"/>
              <a:t>Extensive body surface area</a:t>
            </a:r>
          </a:p>
          <a:p>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 steroid cream for Ringworm</a:t>
            </a:r>
            <a:br>
              <a:rPr lang="en-US" b="1" dirty="0" smtClean="0"/>
            </a:br>
            <a:r>
              <a:rPr lang="en-US" b="1" dirty="0" smtClean="0"/>
              <a:t>( Fungal Infection)</a:t>
            </a:r>
            <a:endParaRPr lang="en-US" b="1"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Use plain antifungal cream like</a:t>
            </a:r>
          </a:p>
          <a:p>
            <a:pPr>
              <a:buNone/>
            </a:pPr>
            <a:endParaRPr lang="en-US" dirty="0" smtClean="0"/>
          </a:p>
          <a:p>
            <a:pPr>
              <a:buNone/>
            </a:pPr>
            <a:r>
              <a:rPr lang="en-US" sz="3600" dirty="0" err="1" smtClean="0"/>
              <a:t>Clotrimazole</a:t>
            </a:r>
            <a:r>
              <a:rPr lang="en-US" sz="3600" dirty="0" smtClean="0"/>
              <a:t>              </a:t>
            </a:r>
            <a:r>
              <a:rPr lang="en-US" sz="3600" dirty="0" err="1" smtClean="0"/>
              <a:t>Eberconazole</a:t>
            </a:r>
            <a:endParaRPr lang="en-US" sz="3600" dirty="0" smtClean="0"/>
          </a:p>
          <a:p>
            <a:pPr>
              <a:buNone/>
            </a:pPr>
            <a:r>
              <a:rPr lang="en-US" sz="3600" dirty="0" smtClean="0"/>
              <a:t>          </a:t>
            </a:r>
          </a:p>
          <a:p>
            <a:pPr>
              <a:buNone/>
            </a:pPr>
            <a:r>
              <a:rPr lang="en-US" sz="3600" dirty="0" err="1" smtClean="0"/>
              <a:t>Bifonazole</a:t>
            </a:r>
            <a:r>
              <a:rPr lang="en-US" sz="3600" dirty="0" smtClean="0"/>
              <a:t>                   </a:t>
            </a:r>
            <a:r>
              <a:rPr lang="en-US" sz="3600" dirty="0" err="1" smtClean="0"/>
              <a:t>Amrolfine</a:t>
            </a:r>
            <a:endParaRPr lang="en-US" sz="3600" dirty="0" smtClean="0"/>
          </a:p>
          <a:p>
            <a:pPr>
              <a:buNone/>
            </a:pPr>
            <a:endParaRPr lang="en-US" sz="3600" dirty="0" smtClean="0"/>
          </a:p>
          <a:p>
            <a:pPr>
              <a:buNone/>
            </a:pPr>
            <a:r>
              <a:rPr lang="en-US" sz="3600" dirty="0" err="1" smtClean="0"/>
              <a:t>Miconazole</a:t>
            </a:r>
            <a:r>
              <a:rPr lang="en-US" sz="3600" dirty="0" smtClean="0"/>
              <a:t>                 </a:t>
            </a:r>
            <a:r>
              <a:rPr lang="en-US" sz="3600" dirty="0" err="1" smtClean="0"/>
              <a:t>Terbinafine</a:t>
            </a:r>
            <a:endParaRPr lang="en-US" sz="3600" dirty="0" smtClean="0"/>
          </a:p>
          <a:p>
            <a:pPr>
              <a:buNone/>
            </a:pPr>
            <a:endParaRPr lang="en-US" sz="3600" dirty="0" smtClean="0"/>
          </a:p>
          <a:p>
            <a:pPr>
              <a:buNone/>
            </a:pPr>
            <a:r>
              <a:rPr lang="en-US" sz="3600" dirty="0" err="1" smtClean="0"/>
              <a:t>Luliconazole</a:t>
            </a:r>
            <a:r>
              <a:rPr lang="en-US" sz="3600" dirty="0" smtClean="0"/>
              <a:t>                </a:t>
            </a:r>
            <a:r>
              <a:rPr lang="en-US" sz="3600" dirty="0" err="1" smtClean="0"/>
              <a:t>Sertaconazole</a:t>
            </a:r>
            <a:endParaRPr lang="en-US" sz="3600" dirty="0" smtClean="0"/>
          </a:p>
          <a:p>
            <a:pPr>
              <a:buNone/>
            </a:pPr>
            <a:endParaRPr lang="en-US" dirty="0" smtClean="0"/>
          </a:p>
          <a:p>
            <a:pPr>
              <a:buNone/>
            </a:pPr>
            <a:endParaRPr lang="en-US"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630362"/>
          </a:xfrm>
        </p:spPr>
        <p:txBody>
          <a:bodyPr>
            <a:normAutofit fontScale="90000"/>
          </a:bodyPr>
          <a:lstStyle/>
          <a:p>
            <a:r>
              <a:rPr lang="en-US" b="1" dirty="0" smtClean="0"/>
              <a:t>This is how </a:t>
            </a:r>
            <a:r>
              <a:rPr lang="en-US" b="1" dirty="0" err="1" smtClean="0"/>
              <a:t>Dermatophyte</a:t>
            </a:r>
            <a:r>
              <a:rPr lang="en-US" b="1" dirty="0" smtClean="0"/>
              <a:t> </a:t>
            </a:r>
            <a:r>
              <a:rPr lang="en-US" b="1" dirty="0" smtClean="0"/>
              <a:t>presents</a:t>
            </a:r>
            <a:r>
              <a:rPr lang="en-US" b="1" dirty="0" smtClean="0"/>
              <a:t/>
            </a:r>
            <a:br>
              <a:rPr lang="en-US" b="1" dirty="0" smtClean="0"/>
            </a:br>
            <a:r>
              <a:rPr lang="en-US" sz="3100" b="1" dirty="0" err="1" smtClean="0">
                <a:solidFill>
                  <a:schemeClr val="tx2">
                    <a:lumMod val="60000"/>
                    <a:lumOff val="40000"/>
                  </a:schemeClr>
                </a:solidFill>
              </a:rPr>
              <a:t>Pruruti</a:t>
            </a:r>
            <a:r>
              <a:rPr lang="en-US" sz="3100" b="1" dirty="0" smtClean="0">
                <a:solidFill>
                  <a:schemeClr val="tx2">
                    <a:lumMod val="60000"/>
                    <a:lumOff val="40000"/>
                  </a:schemeClr>
                </a:solidFill>
              </a:rPr>
              <a:t> annular lesions with tiny papules, vesicles and scales at the border, also called ringworm or </a:t>
            </a:r>
            <a:r>
              <a:rPr lang="en-US" sz="3100" b="1" dirty="0" err="1" smtClean="0">
                <a:solidFill>
                  <a:schemeClr val="tx2">
                    <a:lumMod val="60000"/>
                    <a:lumOff val="40000"/>
                  </a:schemeClr>
                </a:solidFill>
              </a:rPr>
              <a:t>tinea</a:t>
            </a:r>
            <a:endParaRPr lang="en-US" sz="3100" b="1" dirty="0">
              <a:solidFill>
                <a:schemeClr val="tx2">
                  <a:lumMod val="60000"/>
                  <a:lumOff val="40000"/>
                </a:schemeClr>
              </a:solidFill>
            </a:endParaRPr>
          </a:p>
        </p:txBody>
      </p:sp>
      <p:sp>
        <p:nvSpPr>
          <p:cNvPr id="3" name="Content Placeholder 2"/>
          <p:cNvSpPr>
            <a:spLocks noGrp="1"/>
          </p:cNvSpPr>
          <p:nvPr>
            <p:ph idx="1"/>
          </p:nvPr>
        </p:nvSpPr>
        <p:spPr>
          <a:xfrm>
            <a:off x="533400" y="2819400"/>
            <a:ext cx="8229600" cy="4525963"/>
          </a:xfrm>
        </p:spPr>
        <p:txBody>
          <a:bodyPr/>
          <a:lstStyle/>
          <a:p>
            <a:endParaRPr lang="en-US" dirty="0"/>
          </a:p>
        </p:txBody>
      </p:sp>
      <p:pic>
        <p:nvPicPr>
          <p:cNvPr id="2050" name="Picture 2" descr="D:\PHOTO\photo\DERMATOPHYTOSIS\T.Corpo\DSCN3009.JPG"/>
          <p:cNvPicPr>
            <a:picLocks noChangeAspect="1" noChangeArrowheads="1"/>
          </p:cNvPicPr>
          <p:nvPr/>
        </p:nvPicPr>
        <p:blipFill>
          <a:blip r:embed="rId2" cstate="print"/>
          <a:srcRect/>
          <a:stretch>
            <a:fillRect/>
          </a:stretch>
        </p:blipFill>
        <p:spPr bwMode="auto">
          <a:xfrm>
            <a:off x="2971800" y="4516437"/>
            <a:ext cx="3121025" cy="2341563"/>
          </a:xfrm>
          <a:prstGeom prst="rect">
            <a:avLst/>
          </a:prstGeom>
          <a:noFill/>
        </p:spPr>
      </p:pic>
      <p:pic>
        <p:nvPicPr>
          <p:cNvPr id="2051" name="Picture 3" descr="D:\PHOTO\photo\DERMATOPHYTOSIS\T.Corpo\DSCN3010.JPG"/>
          <p:cNvPicPr>
            <a:picLocks noChangeAspect="1" noChangeArrowheads="1"/>
          </p:cNvPicPr>
          <p:nvPr/>
        </p:nvPicPr>
        <p:blipFill>
          <a:blip r:embed="rId3" cstate="print"/>
          <a:srcRect/>
          <a:stretch>
            <a:fillRect/>
          </a:stretch>
        </p:blipFill>
        <p:spPr bwMode="auto">
          <a:xfrm>
            <a:off x="3048000" y="2209800"/>
            <a:ext cx="3121025" cy="2341563"/>
          </a:xfrm>
          <a:prstGeom prst="rect">
            <a:avLst/>
          </a:prstGeom>
          <a:noFill/>
        </p:spPr>
      </p:pic>
      <p:pic>
        <p:nvPicPr>
          <p:cNvPr id="2052" name="Picture 4" descr="D:\PHOTO\photo\DERMATOPHYTOSIS\T.Corpo\TINEA.jpg"/>
          <p:cNvPicPr>
            <a:picLocks noChangeAspect="1" noChangeArrowheads="1"/>
          </p:cNvPicPr>
          <p:nvPr/>
        </p:nvPicPr>
        <p:blipFill>
          <a:blip r:embed="rId4" cstate="print"/>
          <a:srcRect/>
          <a:stretch>
            <a:fillRect/>
          </a:stretch>
        </p:blipFill>
        <p:spPr bwMode="auto">
          <a:xfrm>
            <a:off x="6096000" y="4572000"/>
            <a:ext cx="3048000" cy="2286000"/>
          </a:xfrm>
          <a:prstGeom prst="rect">
            <a:avLst/>
          </a:prstGeom>
          <a:noFill/>
        </p:spPr>
      </p:pic>
      <p:pic>
        <p:nvPicPr>
          <p:cNvPr id="2053" name="Picture 5" descr="D:\PHOTO\photo\DERMATOPHYTOSIS\T.Corpo\DSCN1578.JPG"/>
          <p:cNvPicPr>
            <a:picLocks noChangeAspect="1" noChangeArrowheads="1"/>
          </p:cNvPicPr>
          <p:nvPr/>
        </p:nvPicPr>
        <p:blipFill>
          <a:blip r:embed="rId5" cstate="print"/>
          <a:srcRect/>
          <a:stretch>
            <a:fillRect/>
          </a:stretch>
        </p:blipFill>
        <p:spPr bwMode="auto">
          <a:xfrm>
            <a:off x="6022975" y="2209800"/>
            <a:ext cx="3121025" cy="2341563"/>
          </a:xfrm>
          <a:prstGeom prst="rect">
            <a:avLst/>
          </a:prstGeom>
          <a:noFill/>
        </p:spPr>
      </p:pic>
      <p:pic>
        <p:nvPicPr>
          <p:cNvPr id="2054" name="Picture 6" descr="D:\PHOTO\photo\DERMATOPHYTOSIS\T.Corpo\DSCN1670.JPG"/>
          <p:cNvPicPr>
            <a:picLocks noChangeAspect="1" noChangeArrowheads="1"/>
          </p:cNvPicPr>
          <p:nvPr/>
        </p:nvPicPr>
        <p:blipFill>
          <a:blip r:embed="rId6" cstate="print"/>
          <a:srcRect/>
          <a:stretch>
            <a:fillRect/>
          </a:stretch>
        </p:blipFill>
        <p:spPr bwMode="auto">
          <a:xfrm>
            <a:off x="0" y="2209800"/>
            <a:ext cx="3121025" cy="2341563"/>
          </a:xfrm>
          <a:prstGeom prst="rect">
            <a:avLst/>
          </a:prstGeom>
          <a:noFill/>
        </p:spPr>
      </p:pic>
      <p:pic>
        <p:nvPicPr>
          <p:cNvPr id="2055" name="Picture 7" descr="D:\PHOTO\photo\DERMATOPHYTOSIS\T.Corpo\DSCN2181.JPG"/>
          <p:cNvPicPr>
            <a:picLocks noChangeAspect="1" noChangeArrowheads="1"/>
          </p:cNvPicPr>
          <p:nvPr/>
        </p:nvPicPr>
        <p:blipFill>
          <a:blip r:embed="rId7" cstate="print"/>
          <a:srcRect/>
          <a:stretch>
            <a:fillRect/>
          </a:stretch>
        </p:blipFill>
        <p:spPr bwMode="auto">
          <a:xfrm>
            <a:off x="0" y="4516437"/>
            <a:ext cx="3121025" cy="2341563"/>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Kindly do not use  fixed dose combination cream for any skin disease. It may ruin patient’s skin.</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09800"/>
            <a:ext cx="7772400" cy="1362075"/>
          </a:xfrm>
        </p:spPr>
        <p:txBody>
          <a:bodyPr>
            <a:normAutofit/>
          </a:bodyPr>
          <a:lstStyle/>
          <a:p>
            <a:pPr algn="ctr"/>
            <a:r>
              <a:rPr lang="en-US" sz="6600" dirty="0" smtClean="0">
                <a:solidFill>
                  <a:schemeClr val="accent1">
                    <a:lumMod val="75000"/>
                  </a:schemeClr>
                </a:solidFill>
              </a:rPr>
              <a:t>ITATSA</a:t>
            </a:r>
            <a:endParaRPr lang="en-US" sz="6600" dirty="0">
              <a:solidFill>
                <a:schemeClr val="accent1">
                  <a:lumMod val="75000"/>
                </a:schemeClr>
              </a:solidFill>
            </a:endParaRPr>
          </a:p>
        </p:txBody>
      </p:sp>
      <p:sp>
        <p:nvSpPr>
          <p:cNvPr id="3" name="Text Placeholder 2"/>
          <p:cNvSpPr>
            <a:spLocks noGrp="1"/>
          </p:cNvSpPr>
          <p:nvPr>
            <p:ph type="body" idx="1"/>
          </p:nvPr>
        </p:nvSpPr>
        <p:spPr>
          <a:xfrm>
            <a:off x="762000" y="533400"/>
            <a:ext cx="7772400" cy="1500187"/>
          </a:xfrm>
        </p:spPr>
        <p:txBody>
          <a:bodyPr>
            <a:noAutofit/>
          </a:bodyPr>
          <a:lstStyle/>
          <a:p>
            <a:pPr algn="ctr"/>
            <a:r>
              <a:rPr lang="en-US" sz="4800" dirty="0" err="1" smtClean="0">
                <a:solidFill>
                  <a:srgbClr val="FF0000"/>
                </a:solidFill>
              </a:rPr>
              <a:t>Iadvl’s</a:t>
            </a:r>
            <a:r>
              <a:rPr lang="en-US" sz="4800" dirty="0" smtClean="0">
                <a:solidFill>
                  <a:srgbClr val="FF0000"/>
                </a:solidFill>
              </a:rPr>
              <a:t>  Taskforce  Against  Topical Steroid  Abuse</a:t>
            </a:r>
            <a:endParaRPr lang="en-US" sz="4800" dirty="0">
              <a:solidFill>
                <a:srgbClr val="FF0000"/>
              </a:solidFill>
            </a:endParaRPr>
          </a:p>
        </p:txBody>
      </p:sp>
      <p:sp>
        <p:nvSpPr>
          <p:cNvPr id="4" name="TextBox 3"/>
          <p:cNvSpPr txBox="1"/>
          <p:nvPr/>
        </p:nvSpPr>
        <p:spPr>
          <a:xfrm>
            <a:off x="1981200" y="3886200"/>
            <a:ext cx="5257800" cy="1384995"/>
          </a:xfrm>
          <a:prstGeom prst="rect">
            <a:avLst/>
          </a:prstGeom>
          <a:noFill/>
        </p:spPr>
        <p:txBody>
          <a:bodyPr wrap="square" rtlCol="0">
            <a:spAutoFit/>
          </a:bodyPr>
          <a:lstStyle/>
          <a:p>
            <a:pPr algn="just"/>
            <a:r>
              <a:rPr lang="en-US" sz="2800" dirty="0" smtClean="0"/>
              <a:t>It is for awareness of the issue of topical steroid abuse amongst chemists, doctors and public.</a:t>
            </a:r>
            <a:endParaRPr lang="en-US" sz="28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914400"/>
            <a:ext cx="2286000" cy="1231106"/>
          </a:xfrm>
          <a:prstGeom prst="rect">
            <a:avLst/>
          </a:prstGeom>
          <a:noFill/>
        </p:spPr>
        <p:txBody>
          <a:bodyPr wrap="square" rtlCol="0">
            <a:spAutoFit/>
          </a:bodyPr>
          <a:lstStyle/>
          <a:p>
            <a:r>
              <a:rPr lang="en-US" sz="2800" dirty="0" smtClean="0"/>
              <a:t>Poster by IADVL</a:t>
            </a:r>
          </a:p>
          <a:p>
            <a:endParaRPr lang="en-US" dirty="0"/>
          </a:p>
        </p:txBody>
      </p:sp>
      <p:pic>
        <p:nvPicPr>
          <p:cNvPr id="2050" name="Picture 2" descr="D:\ITATSA 2\posters\final\Poster English.jpg"/>
          <p:cNvPicPr>
            <a:picLocks noChangeAspect="1" noChangeArrowheads="1"/>
          </p:cNvPicPr>
          <p:nvPr/>
        </p:nvPicPr>
        <p:blipFill>
          <a:blip r:embed="rId2"/>
          <a:srcRect/>
          <a:stretch>
            <a:fillRect/>
          </a:stretch>
        </p:blipFill>
        <p:spPr bwMode="auto">
          <a:xfrm>
            <a:off x="2148710" y="0"/>
            <a:ext cx="4845457" cy="6858001"/>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TATSA 2\posters\final\Poster Hindi.jpg"/>
          <p:cNvPicPr>
            <a:picLocks noChangeAspect="1" noChangeArrowheads="1"/>
          </p:cNvPicPr>
          <p:nvPr/>
        </p:nvPicPr>
        <p:blipFill>
          <a:blip r:embed="rId2"/>
          <a:srcRect/>
          <a:stretch>
            <a:fillRect/>
          </a:stretch>
        </p:blipFill>
        <p:spPr bwMode="auto">
          <a:xfrm>
            <a:off x="2209800" y="0"/>
            <a:ext cx="4848201" cy="6858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Few commonly prescribed creams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Candid-B                            </a:t>
            </a:r>
            <a:r>
              <a:rPr lang="en-US" dirty="0" err="1" smtClean="0"/>
              <a:t>Sofradex</a:t>
            </a:r>
            <a:endParaRPr lang="en-US" dirty="0" smtClean="0"/>
          </a:p>
          <a:p>
            <a:r>
              <a:rPr lang="en-US" dirty="0" err="1" smtClean="0"/>
              <a:t>Zole</a:t>
            </a:r>
            <a:r>
              <a:rPr lang="en-US" dirty="0" smtClean="0"/>
              <a:t>-F                                  </a:t>
            </a:r>
            <a:r>
              <a:rPr lang="en-US" dirty="0" err="1" smtClean="0"/>
              <a:t>Tenovate</a:t>
            </a:r>
            <a:r>
              <a:rPr lang="en-US" dirty="0" smtClean="0"/>
              <a:t> M</a:t>
            </a:r>
          </a:p>
          <a:p>
            <a:r>
              <a:rPr lang="en-US" dirty="0" err="1" smtClean="0"/>
              <a:t>Lobate</a:t>
            </a:r>
            <a:r>
              <a:rPr lang="en-US" dirty="0" smtClean="0"/>
              <a:t> GM                         Candid Total</a:t>
            </a:r>
          </a:p>
          <a:p>
            <a:r>
              <a:rPr lang="en-US" dirty="0" err="1" smtClean="0"/>
              <a:t>Panderm</a:t>
            </a:r>
            <a:r>
              <a:rPr lang="en-US" dirty="0" smtClean="0"/>
              <a:t>+                          </a:t>
            </a:r>
            <a:r>
              <a:rPr lang="en-US" dirty="0" err="1" smtClean="0"/>
              <a:t>Clobet</a:t>
            </a:r>
            <a:r>
              <a:rPr lang="en-US" dirty="0" smtClean="0"/>
              <a:t> GM</a:t>
            </a:r>
          </a:p>
          <a:p>
            <a:r>
              <a:rPr lang="en-US" dirty="0" err="1" smtClean="0"/>
              <a:t>Quadriderm</a:t>
            </a:r>
            <a:r>
              <a:rPr lang="en-US" dirty="0" smtClean="0"/>
              <a:t>                       </a:t>
            </a:r>
            <a:r>
              <a:rPr lang="en-US" dirty="0" err="1" smtClean="0"/>
              <a:t>Clodem</a:t>
            </a:r>
            <a:r>
              <a:rPr lang="en-US" dirty="0" smtClean="0"/>
              <a:t> M</a:t>
            </a:r>
          </a:p>
          <a:p>
            <a:r>
              <a:rPr lang="en-US" dirty="0" err="1" smtClean="0"/>
              <a:t>Surfaz</a:t>
            </a:r>
            <a:r>
              <a:rPr lang="en-US" dirty="0" smtClean="0"/>
              <a:t> SN                           </a:t>
            </a:r>
            <a:r>
              <a:rPr lang="en-US" dirty="0" err="1" smtClean="0"/>
              <a:t>Cloben</a:t>
            </a:r>
            <a:r>
              <a:rPr lang="en-US" dirty="0" smtClean="0"/>
              <a:t> G</a:t>
            </a:r>
          </a:p>
          <a:p>
            <a:r>
              <a:rPr lang="en-US" dirty="0" err="1" smtClean="0"/>
              <a:t>Betnovate</a:t>
            </a:r>
            <a:r>
              <a:rPr lang="en-US" dirty="0" smtClean="0"/>
              <a:t> C                      </a:t>
            </a:r>
            <a:r>
              <a:rPr lang="en-US" dirty="0" err="1" smtClean="0"/>
              <a:t>Fourderm</a:t>
            </a:r>
            <a:endParaRPr lang="en-US" dirty="0" smtClean="0"/>
          </a:p>
          <a:p>
            <a:r>
              <a:rPr lang="en-US" dirty="0" err="1" smtClean="0"/>
              <a:t>Betamil</a:t>
            </a:r>
            <a:r>
              <a:rPr lang="en-US" dirty="0" smtClean="0"/>
              <a:t> GM                       O2 </a:t>
            </a:r>
            <a:r>
              <a:rPr lang="en-US" dirty="0" err="1" smtClean="0"/>
              <a:t>derm</a:t>
            </a:r>
            <a:r>
              <a:rPr lang="en-US" dirty="0" smtClean="0"/>
              <a:t>      </a:t>
            </a:r>
          </a:p>
          <a:p>
            <a:r>
              <a:rPr lang="en-US" dirty="0" err="1" smtClean="0"/>
              <a:t>Dermi</a:t>
            </a:r>
            <a:r>
              <a:rPr lang="en-US" dirty="0" smtClean="0"/>
              <a:t> 5                              </a:t>
            </a:r>
            <a:r>
              <a:rPr lang="en-US" dirty="0" err="1" smtClean="0"/>
              <a:t>Clobikem</a:t>
            </a:r>
            <a:r>
              <a:rPr lang="en-US" dirty="0" smtClean="0"/>
              <a:t> GM</a:t>
            </a:r>
          </a:p>
          <a:p>
            <a:r>
              <a:rPr lang="en-US" dirty="0" err="1" smtClean="0"/>
              <a:t>Cosvate</a:t>
            </a:r>
            <a:r>
              <a:rPr lang="en-US" dirty="0" smtClean="0"/>
              <a:t> GM                      </a:t>
            </a:r>
            <a:r>
              <a:rPr lang="en-US" dirty="0" err="1" smtClean="0"/>
              <a:t>Lupiderm</a:t>
            </a:r>
            <a:r>
              <a:rPr lang="en-US" dirty="0" smtClean="0"/>
              <a:t> GM</a:t>
            </a:r>
            <a:endParaRPr lang="en-US" dirty="0"/>
          </a:p>
        </p:txBody>
      </p:sp>
      <p:sp>
        <p:nvSpPr>
          <p:cNvPr id="4" name="TextBox 3"/>
          <p:cNvSpPr txBox="1"/>
          <p:nvPr/>
        </p:nvSpPr>
        <p:spPr>
          <a:xfrm>
            <a:off x="838200" y="6248400"/>
            <a:ext cx="7620000" cy="584775"/>
          </a:xfrm>
          <a:prstGeom prst="rect">
            <a:avLst/>
          </a:prstGeom>
          <a:noFill/>
        </p:spPr>
        <p:txBody>
          <a:bodyPr wrap="square" rtlCol="0">
            <a:spAutoFit/>
          </a:bodyPr>
          <a:lstStyle/>
          <a:p>
            <a:r>
              <a:rPr lang="en-US" sz="3200" dirty="0" smtClean="0"/>
              <a:t>Market is flooded with such irrational FDCs</a:t>
            </a:r>
            <a:endParaRPr lang="en-US" sz="32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ownloads\20150408_103442.jpg"/>
          <p:cNvPicPr>
            <a:picLocks noChangeAspect="1" noChangeArrowheads="1"/>
          </p:cNvPicPr>
          <p:nvPr/>
        </p:nvPicPr>
        <p:blipFill>
          <a:blip r:embed="rId2"/>
          <a:srcRect/>
          <a:stretch>
            <a:fillRect/>
          </a:stretch>
        </p:blipFill>
        <p:spPr bwMode="auto">
          <a:xfrm>
            <a:off x="0" y="838200"/>
            <a:ext cx="9144000" cy="5143500"/>
          </a:xfrm>
          <a:prstGeom prst="rect">
            <a:avLst/>
          </a:prstGeom>
          <a:noFill/>
        </p:spPr>
      </p:pic>
      <p:sp>
        <p:nvSpPr>
          <p:cNvPr id="3" name="TextBox 2"/>
          <p:cNvSpPr txBox="1"/>
          <p:nvPr/>
        </p:nvSpPr>
        <p:spPr>
          <a:xfrm>
            <a:off x="457200" y="1295400"/>
            <a:ext cx="8458200" cy="646331"/>
          </a:xfrm>
          <a:prstGeom prst="rect">
            <a:avLst/>
          </a:prstGeom>
          <a:noFill/>
        </p:spPr>
        <p:txBody>
          <a:bodyPr wrap="square" rtlCol="0">
            <a:spAutoFit/>
          </a:bodyPr>
          <a:lstStyle/>
          <a:p>
            <a:pPr algn="ctr"/>
            <a:r>
              <a:rPr lang="en-US" sz="3600" dirty="0" smtClean="0">
                <a:solidFill>
                  <a:schemeClr val="bg1"/>
                </a:solidFill>
              </a:rPr>
              <a:t>Tall claims by makers of irrational FDCs</a:t>
            </a:r>
            <a:endParaRPr lang="en-US" sz="3600" dirty="0">
              <a:solidFill>
                <a:schemeClr val="bg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Downloads\20150408_103442 - Copy.jpg"/>
          <p:cNvPicPr>
            <a:picLocks noChangeAspect="1" noChangeArrowheads="1"/>
          </p:cNvPicPr>
          <p:nvPr/>
        </p:nvPicPr>
        <p:blipFill>
          <a:blip r:embed="rId2"/>
          <a:srcRect/>
          <a:stretch>
            <a:fillRect/>
          </a:stretch>
        </p:blipFill>
        <p:spPr bwMode="auto">
          <a:xfrm>
            <a:off x="657225" y="3181350"/>
            <a:ext cx="7829550" cy="495300"/>
          </a:xfrm>
          <a:prstGeom prst="rect">
            <a:avLst/>
          </a:prstGeom>
          <a:noFill/>
        </p:spPr>
      </p:pic>
      <p:sp>
        <p:nvSpPr>
          <p:cNvPr id="3" name="TextBox 2"/>
          <p:cNvSpPr txBox="1"/>
          <p:nvPr/>
        </p:nvSpPr>
        <p:spPr>
          <a:xfrm>
            <a:off x="609600" y="4191000"/>
            <a:ext cx="8229600" cy="584775"/>
          </a:xfrm>
          <a:prstGeom prst="rect">
            <a:avLst/>
          </a:prstGeom>
          <a:noFill/>
        </p:spPr>
        <p:txBody>
          <a:bodyPr wrap="square" rtlCol="0">
            <a:spAutoFit/>
          </a:bodyPr>
          <a:lstStyle/>
          <a:p>
            <a:pPr algn="ctr"/>
            <a:r>
              <a:rPr lang="en-US" sz="3200" dirty="0" smtClean="0">
                <a:solidFill>
                  <a:srgbClr val="002060"/>
                </a:solidFill>
              </a:rPr>
              <a:t>Kindly do not get carried away by such claims</a:t>
            </a:r>
            <a:endParaRPr lang="en-US" sz="3200" dirty="0">
              <a:solidFill>
                <a:srgbClr val="00206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8800" b="1" dirty="0" smtClean="0"/>
              <a:t>OATH</a:t>
            </a:r>
            <a:endParaRPr lang="en-US" sz="8800" b="1" dirty="0"/>
          </a:p>
        </p:txBody>
      </p:sp>
      <p:sp>
        <p:nvSpPr>
          <p:cNvPr id="3" name="Content Placeholder 2"/>
          <p:cNvSpPr>
            <a:spLocks noGrp="1"/>
          </p:cNvSpPr>
          <p:nvPr>
            <p:ph idx="1"/>
          </p:nvPr>
        </p:nvSpPr>
        <p:spPr/>
        <p:txBody>
          <a:bodyPr>
            <a:normAutofit/>
          </a:bodyPr>
          <a:lstStyle/>
          <a:p>
            <a:pPr>
              <a:buNone/>
            </a:pPr>
            <a:r>
              <a:rPr lang="en-US" sz="6600" dirty="0" smtClean="0"/>
              <a:t>   Henceforth I will use steroid cream Judiciously and only when indicated.</a:t>
            </a:r>
            <a:endParaRPr lang="en-US" sz="66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Take home message</a:t>
            </a:r>
            <a:endParaRPr lang="en-US" b="1" dirty="0"/>
          </a:p>
        </p:txBody>
      </p:sp>
      <p:sp>
        <p:nvSpPr>
          <p:cNvPr id="3" name="Content Placeholder 2"/>
          <p:cNvSpPr>
            <a:spLocks noGrp="1"/>
          </p:cNvSpPr>
          <p:nvPr>
            <p:ph idx="1"/>
          </p:nvPr>
        </p:nvSpPr>
        <p:spPr/>
        <p:txBody>
          <a:bodyPr/>
          <a:lstStyle/>
          <a:p>
            <a:r>
              <a:rPr lang="en-US" dirty="0" smtClean="0"/>
              <a:t>Use steroid cream judiciously only for proper indication and in correct potency.</a:t>
            </a:r>
          </a:p>
          <a:p>
            <a:r>
              <a:rPr lang="en-US" dirty="0" smtClean="0"/>
              <a:t> No steroid cream for any  infection - bacterial or fungal ( ringworm )</a:t>
            </a:r>
          </a:p>
          <a:p>
            <a:r>
              <a:rPr lang="en-US" dirty="0" smtClean="0"/>
              <a:t>Not to prescribe any steroid cream as fairness cream.</a:t>
            </a:r>
          </a:p>
          <a:p>
            <a:r>
              <a:rPr lang="en-US" dirty="0" smtClean="0"/>
              <a:t>If any doubt about diagnosis kindly refer the patient to a dermatologist. </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ITATSA 2\Screenshot_20190720-150408__0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19400"/>
            <a:ext cx="7772400" cy="1362075"/>
          </a:xfrm>
        </p:spPr>
        <p:txBody>
          <a:bodyPr>
            <a:normAutofit fontScale="90000"/>
          </a:bodyPr>
          <a:lstStyle/>
          <a:p>
            <a:pPr algn="ctr"/>
            <a:r>
              <a:rPr lang="en-US" sz="9600" dirty="0" smtClean="0">
                <a:solidFill>
                  <a:srgbClr val="00B0F0"/>
                </a:solidFill>
              </a:rPr>
              <a:t>THANKS</a:t>
            </a:r>
            <a:endParaRPr lang="en-US" sz="9600" dirty="0">
              <a:solidFill>
                <a:srgbClr val="00B0F0"/>
              </a:solidFill>
            </a:endParaRPr>
          </a:p>
        </p:txBody>
      </p:sp>
      <p:sp>
        <p:nvSpPr>
          <p:cNvPr id="3" name="Text Placeholder 2"/>
          <p:cNvSpPr>
            <a:spLocks noGrp="1"/>
          </p:cNvSpPr>
          <p:nvPr>
            <p:ph type="body" idx="1"/>
          </p:nvPr>
        </p:nvSpPr>
        <p:spPr>
          <a:xfrm>
            <a:off x="457200" y="1066800"/>
            <a:ext cx="7772400" cy="1500187"/>
          </a:xfrm>
        </p:spPr>
        <p:txBody>
          <a:bodyPr/>
          <a:lstStyle/>
          <a:p>
            <a:endParaRPr lang="en-US" b="1" dirty="0"/>
          </a:p>
        </p:txBody>
      </p:sp>
      <p:pic>
        <p:nvPicPr>
          <p:cNvPr id="4" name="Picture 2" descr="D:\ITATSA 2\images.jpg"/>
          <p:cNvPicPr>
            <a:picLocks noChangeAspect="1" noChangeArrowheads="1"/>
          </p:cNvPicPr>
          <p:nvPr/>
        </p:nvPicPr>
        <p:blipFill>
          <a:blip r:embed="rId2"/>
          <a:srcRect/>
          <a:stretch>
            <a:fillRect/>
          </a:stretch>
        </p:blipFill>
        <p:spPr bwMode="auto">
          <a:xfrm>
            <a:off x="0" y="0"/>
            <a:ext cx="2114550" cy="2162175"/>
          </a:xfrm>
          <a:prstGeom prst="rect">
            <a:avLst/>
          </a:prstGeom>
          <a:noFill/>
        </p:spPr>
      </p:pic>
      <p:pic>
        <p:nvPicPr>
          <p:cNvPr id="5" name="Picture 3" descr="D:\ITATSA 2\Screenshot_20190720-150408__01.jpg"/>
          <p:cNvPicPr>
            <a:picLocks noChangeAspect="1" noChangeArrowheads="1"/>
          </p:cNvPicPr>
          <p:nvPr/>
        </p:nvPicPr>
        <p:blipFill>
          <a:blip r:embed="rId3" cstate="print"/>
          <a:srcRect/>
          <a:stretch>
            <a:fillRect/>
          </a:stretch>
        </p:blipFill>
        <p:spPr bwMode="auto">
          <a:xfrm>
            <a:off x="7391400" y="381001"/>
            <a:ext cx="1564962" cy="121178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cuments\download (1).jpg"/>
          <p:cNvPicPr>
            <a:picLocks noChangeAspect="1" noChangeArrowheads="1"/>
          </p:cNvPicPr>
          <p:nvPr/>
        </p:nvPicPr>
        <p:blipFill>
          <a:blip r:embed="rId3"/>
          <a:srcRect/>
          <a:stretch>
            <a:fillRect/>
          </a:stretch>
        </p:blipFill>
        <p:spPr bwMode="auto">
          <a:xfrm>
            <a:off x="0" y="1371600"/>
            <a:ext cx="9144000" cy="5486400"/>
          </a:xfrm>
          <a:prstGeom prst="rect">
            <a:avLst/>
          </a:prstGeom>
          <a:noFill/>
        </p:spPr>
      </p:pic>
      <p:sp>
        <p:nvSpPr>
          <p:cNvPr id="3" name="TextBox 2"/>
          <p:cNvSpPr txBox="1"/>
          <p:nvPr/>
        </p:nvSpPr>
        <p:spPr>
          <a:xfrm>
            <a:off x="0" y="0"/>
            <a:ext cx="9144000" cy="1077218"/>
          </a:xfrm>
          <a:prstGeom prst="rect">
            <a:avLst/>
          </a:prstGeom>
          <a:noFill/>
        </p:spPr>
        <p:txBody>
          <a:bodyPr wrap="square" rtlCol="0">
            <a:spAutoFit/>
          </a:bodyPr>
          <a:lstStyle/>
          <a:p>
            <a:pPr algn="ctr"/>
            <a:r>
              <a:rPr lang="en-US" sz="3200" dirty="0" smtClean="0"/>
              <a:t>Irrational Fixed dose combination creams are often sold OTC by chemists and also prescribed by GPs</a:t>
            </a:r>
            <a:endParaRPr lang="en-US" sz="3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Patient applies it on Ringworm</a:t>
            </a:r>
            <a:endParaRPr lang="en-US" dirty="0"/>
          </a:p>
        </p:txBody>
      </p:sp>
      <p:sp>
        <p:nvSpPr>
          <p:cNvPr id="3" name="Subtitle 2"/>
          <p:cNvSpPr>
            <a:spLocks noGrp="1"/>
          </p:cNvSpPr>
          <p:nvPr>
            <p:ph type="subTitle" idx="1"/>
          </p:nvPr>
        </p:nvSpPr>
        <p:spPr/>
        <p:txBody>
          <a:bodyPr>
            <a:normAutofit/>
          </a:bodyPr>
          <a:lstStyle/>
          <a:p>
            <a:r>
              <a:rPr lang="en-US" sz="4000" dirty="0" smtClean="0">
                <a:solidFill>
                  <a:schemeClr val="tx1"/>
                </a:solidFill>
              </a:rPr>
              <a:t>What happens NEXT ?</a:t>
            </a:r>
            <a:endParaRPr lang="en-US" sz="4000"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1246</Words>
  <Application>Microsoft Office PowerPoint</Application>
  <PresentationFormat>On-screen Show (4:3)</PresentationFormat>
  <Paragraphs>228</Paragraphs>
  <Slides>75</Slides>
  <Notes>15</Notes>
  <HiddenSlides>1</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Topical Steroid Abuse A presentation for Family Physician by IADVL.</vt:lpstr>
      <vt:lpstr>Slide 2</vt:lpstr>
      <vt:lpstr>Slide 3</vt:lpstr>
      <vt:lpstr>Slide 4</vt:lpstr>
      <vt:lpstr>Slide 5</vt:lpstr>
      <vt:lpstr>Slide 6</vt:lpstr>
      <vt:lpstr>Few commonly prescribed creams </vt:lpstr>
      <vt:lpstr>Slide 8</vt:lpstr>
      <vt:lpstr>Patient applies it on Ringworm</vt:lpstr>
      <vt:lpstr>Slide 10</vt:lpstr>
      <vt:lpstr>Slide 11</vt:lpstr>
      <vt:lpstr>Slide 12</vt:lpstr>
      <vt:lpstr>Slide 13</vt:lpstr>
      <vt:lpstr>Slide 14</vt:lpstr>
      <vt:lpstr>Slide 15</vt:lpstr>
      <vt:lpstr>Sincere appeal from IADVL</vt:lpstr>
      <vt:lpstr>No steroid cream for Ringworm ( Fungal Infection)</vt:lpstr>
      <vt:lpstr>This is how Dermatophyte presents</vt:lpstr>
      <vt:lpstr>Steroids</vt:lpstr>
      <vt:lpstr>Indications for Topical steroids</vt:lpstr>
      <vt:lpstr>Side Effects of Topical Steroid</vt:lpstr>
      <vt:lpstr>Side Effects of Topical Steroid(contd.)</vt:lpstr>
      <vt:lpstr>Side Effects of Topical Steroid(contd.)</vt:lpstr>
      <vt:lpstr>Thinning of Skin</vt:lpstr>
      <vt:lpstr>Slide 25</vt:lpstr>
      <vt:lpstr>Slide 26</vt:lpstr>
      <vt:lpstr>Slide 27</vt:lpstr>
      <vt:lpstr>Striae ( Stretch Marks) on Skin</vt:lpstr>
      <vt:lpstr>Slide 29</vt:lpstr>
      <vt:lpstr>Ecchymosis, Purpura ( along with striae)</vt:lpstr>
      <vt:lpstr>Purpura</vt:lpstr>
      <vt:lpstr>Skin lightening-  Three in One Creams contain</vt:lpstr>
      <vt:lpstr>Slide 33</vt:lpstr>
      <vt:lpstr>Fairness craze</vt:lpstr>
      <vt:lpstr>Telangiectasia ( Permanent dilatation of blood vessels) </vt:lpstr>
      <vt:lpstr>Slide 36</vt:lpstr>
      <vt:lpstr>Perioral Dermatitis</vt:lpstr>
      <vt:lpstr>Slide 38</vt:lpstr>
      <vt:lpstr>Slide 39</vt:lpstr>
      <vt:lpstr>Persistent Erythema</vt:lpstr>
      <vt:lpstr>Slide 41</vt:lpstr>
      <vt:lpstr>Hypertrichosis</vt:lpstr>
      <vt:lpstr>Slide 43</vt:lpstr>
      <vt:lpstr>Acneiform eruption</vt:lpstr>
      <vt:lpstr>Slide 45</vt:lpstr>
      <vt:lpstr>Slide 46</vt:lpstr>
      <vt:lpstr>Slide 47</vt:lpstr>
      <vt:lpstr>Exacerbation of existing Acne</vt:lpstr>
      <vt:lpstr>Slide 49</vt:lpstr>
      <vt:lpstr>Slide 50</vt:lpstr>
      <vt:lpstr>Slide 51</vt:lpstr>
      <vt:lpstr>Other side effects of topical steroids</vt:lpstr>
      <vt:lpstr>Hypopigmentation</vt:lpstr>
      <vt:lpstr>Masking of Infections</vt:lpstr>
      <vt:lpstr>Glaucoma</vt:lpstr>
      <vt:lpstr>Cushing's syndrome</vt:lpstr>
      <vt:lpstr>Slide 57</vt:lpstr>
      <vt:lpstr>Slide 58</vt:lpstr>
      <vt:lpstr>Slide 59</vt:lpstr>
      <vt:lpstr>Systemic side effects of topical steroids</vt:lpstr>
      <vt:lpstr>Classification of topical steroid according to potency</vt:lpstr>
      <vt:lpstr>Slide 62</vt:lpstr>
      <vt:lpstr> Avoid Potent Steroids on</vt:lpstr>
      <vt:lpstr>No steroid cream for Ringworm ( Fungal Infection)</vt:lpstr>
      <vt:lpstr>This is how Dermatophyte presents Pruruti annular lesions with tiny papules, vesicles and scales at the border, also called ringworm or tinea</vt:lpstr>
      <vt:lpstr>Slide 66</vt:lpstr>
      <vt:lpstr>ITATSA</vt:lpstr>
      <vt:lpstr>Slide 68</vt:lpstr>
      <vt:lpstr>Slide 69</vt:lpstr>
      <vt:lpstr>Slide 70</vt:lpstr>
      <vt:lpstr>Slide 71</vt:lpstr>
      <vt:lpstr>OATH</vt:lpstr>
      <vt:lpstr>Take home message</vt:lpstr>
      <vt:lpstr>Slide 74</vt:lpstr>
      <vt:lpstr>THANKS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Topical Steroid Abuse A presentation for Family Physician by IADVL.</dc:title>
  <dc:creator>PC</dc:creator>
  <cp:lastModifiedBy>PC</cp:lastModifiedBy>
  <cp:revision>4</cp:revision>
  <dcterms:created xsi:type="dcterms:W3CDTF">2019-07-20T18:54:00Z</dcterms:created>
  <dcterms:modified xsi:type="dcterms:W3CDTF">2019-07-23T09:52:31Z</dcterms:modified>
</cp:coreProperties>
</file>